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9" r:id="rId3"/>
    <p:sldId id="260" r:id="rId4"/>
    <p:sldId id="261" r:id="rId5"/>
  </p:sldIdLst>
  <p:sldSz cx="9144000" cy="6858000" type="screen4x3"/>
  <p:notesSz cx="7099300" cy="10223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26" autoAdjust="0"/>
    <p:restoredTop sz="94660"/>
  </p:normalViewPr>
  <p:slideViewPr>
    <p:cSldViewPr>
      <p:cViewPr varScale="1">
        <p:scale>
          <a:sx n="127" d="100"/>
          <a:sy n="127" d="100"/>
        </p:scale>
        <p:origin x="112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2A2C95A9-3404-4784-B4D0-DD2983A85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6F43148-B78A-49E0-AB33-9B920CBF84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r">
              <a:defRPr sz="1400"/>
            </a:lvl1pPr>
          </a:lstStyle>
          <a:p>
            <a:fld id="{5EAD7681-F1EE-4E5B-8FF5-75FAA9F75F92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295DA7A-50D3-428F-8630-FD813D3128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1300021-EDE4-43FC-A1BC-844E80A455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r">
              <a:defRPr sz="1400"/>
            </a:lvl1pPr>
          </a:lstStyle>
          <a:p>
            <a:fld id="{9DD2F74E-B43D-4C7C-AF32-28C8F638CC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4610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21172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r">
              <a:defRPr sz="1400"/>
            </a:lvl1pPr>
          </a:lstStyle>
          <a:p>
            <a:fld id="{8BCF602D-74C5-437E-A055-E422B538358C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110" tIns="52555" rIns="105110" bIns="52555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9930" y="4919313"/>
            <a:ext cx="5679440" cy="4026250"/>
          </a:xfrm>
          <a:prstGeom prst="rect">
            <a:avLst/>
          </a:prstGeom>
        </p:spPr>
        <p:txBody>
          <a:bodyPr vert="horz" lIns="105110" tIns="52555" rIns="105110" bIns="52555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21172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r">
              <a:defRPr sz="1400"/>
            </a:lvl1pPr>
          </a:lstStyle>
          <a:p>
            <a:fld id="{1DC3A5BA-FABC-4551-BC8B-A91CF617EB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7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3A5BA-FABC-4551-BC8B-A91CF617EB55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00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165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4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10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285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7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4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6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032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8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00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84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550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.kinsella@bnsflogistic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cosmatosgroup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bnsflogistics/" TargetMode="External"/><Relationship Id="rId13" Type="http://schemas.openxmlformats.org/officeDocument/2006/relationships/image" Target="../media/image9.png"/><Relationship Id="rId18" Type="http://schemas.openxmlformats.org/officeDocument/2006/relationships/image" Target="../media/image11.jpeg"/><Relationship Id="rId3" Type="http://schemas.openxmlformats.org/officeDocument/2006/relationships/image" Target="../media/image5.jpeg"/><Relationship Id="rId21" Type="http://schemas.openxmlformats.org/officeDocument/2006/relationships/image" Target="../media/image13.png"/><Relationship Id="rId7" Type="http://schemas.openxmlformats.org/officeDocument/2006/relationships/image" Target="../media/image6.png"/><Relationship Id="rId12" Type="http://schemas.openxmlformats.org/officeDocument/2006/relationships/hyperlink" Target="http://www.cosmatosgroup.com/cosmatos/news-category/project-updates/" TargetMode="Externa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youtu.be/gSRmMcMAfzY" TargetMode="External"/><Relationship Id="rId20" Type="http://schemas.openxmlformats.org/officeDocument/2006/relationships/image" Target="cid:image002.jpg@01D28C63.AA46E6F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bnsflogistics/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youtu.be/K4l7PRTWduk" TargetMode="External"/><Relationship Id="rId15" Type="http://schemas.openxmlformats.org/officeDocument/2006/relationships/image" Target="../media/image10.png"/><Relationship Id="rId10" Type="http://schemas.openxmlformats.org/officeDocument/2006/relationships/hyperlink" Target="https://www.youtube.com/channel/UCLTp6GJPHpHbVSpHRxIRFHw" TargetMode="External"/><Relationship Id="rId19" Type="http://schemas.openxmlformats.org/officeDocument/2006/relationships/image" Target="../media/image12.jpeg"/><Relationship Id="rId4" Type="http://schemas.openxmlformats.org/officeDocument/2006/relationships/hyperlink" Target="https://youtu.be/gzgrjlXit4Y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://www.wwpc.eu.com/member/cosmatos-shipping-services-s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84784"/>
            <a:ext cx="5832648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Εικόνα 24">
            <a:extLst>
              <a:ext uri="{FF2B5EF4-FFF2-40B4-BE49-F238E27FC236}">
                <a16:creationId xmlns:a16="http://schemas.microsoft.com/office/drawing/2014/main" id="{7A51DFD3-BCE9-44CC-B122-E9004E55BA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6368650A-47E9-45F9-8E61-FEA5241E0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639090"/>
              </p:ext>
            </p:extLst>
          </p:nvPr>
        </p:nvGraphicFramePr>
        <p:xfrm>
          <a:off x="3207600" y="1512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BNSF Logistics Canada Inc. </a:t>
                      </a:r>
                      <a:endParaRPr lang="el-GR" sz="2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D8A7420F-FDD4-4599-A82C-DD95C866A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58525"/>
              </p:ext>
            </p:extLst>
          </p:nvPr>
        </p:nvGraphicFramePr>
        <p:xfrm>
          <a:off x="3207600" y="2383200"/>
          <a:ext cx="5936400" cy="1996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 Donald Kinsella / </a:t>
                      </a: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National Account Manager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T: +1 (416) 620-3975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M:+1 (416)807-1699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3"/>
                        </a:rPr>
                        <a:t>Don.kinsella@bnsflogistics.com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EB3D713A-D61E-4CB8-8CF4-9AC7266A4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142188"/>
              </p:ext>
            </p:extLst>
          </p:nvPr>
        </p:nvGraphicFramePr>
        <p:xfrm>
          <a:off x="3207600" y="4176000"/>
          <a:ext cx="5936400" cy="1615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Ms. Janet </a:t>
                      </a:r>
                      <a:r>
                        <a:rPr lang="en-US" sz="25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MacKund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/ </a:t>
                      </a:r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VP Operations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T: +1 (416) 620 3973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M:+1 (416) 826-6214 janet.mackund@bnsflogistics.com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id="{0B2332EE-396B-4AE5-B413-2954BFE96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200407"/>
              </p:ext>
            </p:extLst>
          </p:nvPr>
        </p:nvGraphicFramePr>
        <p:xfrm>
          <a:off x="3207600" y="6354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4"/>
                        </a:rPr>
                        <a:t>www.bnsflogistics.com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1" name="Τίτλος 1">
            <a:extLst>
              <a:ext uri="{FF2B5EF4-FFF2-40B4-BE49-F238E27FC236}">
                <a16:creationId xmlns:a16="http://schemas.microsoft.com/office/drawing/2014/main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CANADA 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1996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Picture 11" descr="BNSF_Logo-Tagline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019300" cy="1171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425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3" y="1494204"/>
            <a:ext cx="6156175" cy="536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Υπότιτλος 2"/>
          <p:cNvSpPr txBox="1">
            <a:spLocks/>
          </p:cNvSpPr>
          <p:nvPr/>
        </p:nvSpPr>
        <p:spPr>
          <a:xfrm>
            <a:off x="3066091" y="1503626"/>
            <a:ext cx="5744023" cy="49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</p:txBody>
      </p:sp>
      <p:sp>
        <p:nvSpPr>
          <p:cNvPr id="12" name="Υπότιτλος 2"/>
          <p:cNvSpPr txBox="1">
            <a:spLocks/>
          </p:cNvSpPr>
          <p:nvPr/>
        </p:nvSpPr>
        <p:spPr>
          <a:xfrm>
            <a:off x="3066090" y="1503625"/>
            <a:ext cx="6077909" cy="5344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l-GR" sz="2400" dirty="0"/>
          </a:p>
        </p:txBody>
      </p:sp>
      <p:pic>
        <p:nvPicPr>
          <p:cNvPr id="29" name="Εικόνα 28">
            <a:extLst>
              <a:ext uri="{FF2B5EF4-FFF2-40B4-BE49-F238E27FC236}">
                <a16:creationId xmlns:a16="http://schemas.microsoft.com/office/drawing/2014/main" id="{2F1776F6-59C3-4F25-AA95-44CFE5AC2F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06A7B595-5DDB-4D93-A21B-C4EF636BD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278930"/>
              </p:ext>
            </p:extLst>
          </p:nvPr>
        </p:nvGraphicFramePr>
        <p:xfrm>
          <a:off x="3207600" y="1530000"/>
          <a:ext cx="5936400" cy="853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Freight Forwarders –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Project</a:t>
                      </a:r>
                      <a:r>
                        <a:rPr lang="en-US" sz="25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Heavy Lift Ocean, Air, Rail 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id="{61922D1B-4981-461B-8431-048F24650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592270"/>
              </p:ext>
            </p:extLst>
          </p:nvPr>
        </p:nvGraphicFramePr>
        <p:xfrm>
          <a:off x="3207600" y="2422800"/>
          <a:ext cx="5936400" cy="2758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Oil</a:t>
                      </a:r>
                      <a:r>
                        <a:rPr lang="en-US" sz="25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&amp; Gas </a:t>
                      </a:r>
                    </a:p>
                    <a:p>
                      <a:pPr algn="l"/>
                      <a:r>
                        <a:rPr lang="en-US" sz="25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Power Gen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: Wind, Thermal, Renewable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Mining and Minerals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Government and Defense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Civil Engineering and Machinery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Petrochemical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Aerospace and Aviation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1" name="Πίνακας 10">
            <a:extLst>
              <a:ext uri="{FF2B5EF4-FFF2-40B4-BE49-F238E27FC236}">
                <a16:creationId xmlns:a16="http://schemas.microsoft.com/office/drawing/2014/main" id="{02620F2B-630A-4F5A-B22C-06244DA30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244465"/>
              </p:ext>
            </p:extLst>
          </p:nvPr>
        </p:nvGraphicFramePr>
        <p:xfrm>
          <a:off x="3207600" y="6336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 – CANADA </a:t>
                      </a:r>
                      <a:r>
                        <a:rPr lang="en-US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 </a:t>
                      </a:r>
                      <a:r>
                        <a:rPr lang="en-US" sz="14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TORONTO,MONTREAL</a:t>
                      </a:r>
                      <a:r>
                        <a:rPr lang="en-US" sz="1400" b="0" baseline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CALGARY, EDMONTON )</a:t>
                      </a:r>
                      <a:endParaRPr lang="en-US" sz="14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3" name="Πίνακας 12">
            <a:extLst>
              <a:ext uri="{FF2B5EF4-FFF2-40B4-BE49-F238E27FC236}">
                <a16:creationId xmlns:a16="http://schemas.microsoft.com/office/drawing/2014/main" id="{14C52A23-22CF-4955-8106-2AC759554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17690"/>
              </p:ext>
            </p:extLst>
          </p:nvPr>
        </p:nvGraphicFramePr>
        <p:xfrm>
          <a:off x="3207600" y="5068800"/>
          <a:ext cx="5936400" cy="853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Canada, North America. Global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Import Export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5" name="Τίτλος 1">
            <a:extLst>
              <a:ext uri="{FF2B5EF4-FFF2-40B4-BE49-F238E27FC236}">
                <a16:creationId xmlns:a16="http://schemas.microsoft.com/office/drawing/2014/main" id="{A2708558-8681-4752-B3E9-8CA672D09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CANADA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1996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" name="Picture 15" descr="BNSF_Logo-Tagline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04873"/>
            <a:ext cx="2019300" cy="1171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56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3F847B47-150C-4843-A28E-2F3CA09431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id="{4ED60556-6322-4AC1-88E6-B62CD2B79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617470"/>
              </p:ext>
            </p:extLst>
          </p:nvPr>
        </p:nvGraphicFramePr>
        <p:xfrm>
          <a:off x="3207600" y="1512000"/>
          <a:ext cx="5936400" cy="4663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Project Solutions and Execution: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All modes, Road &amp; Rail, Ocean, River, Air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Planning route surveys   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Customs services 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Asset protection and Warehousing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OTR Heavy Haul 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General freight forwarding services Airfreight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Rail freight, engineering and clearance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Wind Project management 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Project Supervision </a:t>
                      </a:r>
                    </a:p>
                    <a:p>
                      <a:pPr algn="l"/>
                      <a:endParaRPr lang="el-GR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2" name="Τίτλος 1">
            <a:extLst>
              <a:ext uri="{FF2B5EF4-FFF2-40B4-BE49-F238E27FC236}">
                <a16:creationId xmlns:a16="http://schemas.microsoft.com/office/drawing/2014/main" id="{6D11C970-3E8A-4AED-9024-7B2A10147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CANADA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1996</a:t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</a:rPr>
            </a:b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 descr="BNSF_Logo-Tagline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51347"/>
            <a:ext cx="2019300" cy="1171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65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97256477-E172-462E-8F1C-9687F38943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" y="10716"/>
            <a:ext cx="9144000" cy="6845046"/>
          </a:xfrm>
          <a:prstGeom prst="rect">
            <a:avLst/>
          </a:prstGeom>
        </p:spPr>
      </p:pic>
      <p:sp>
        <p:nvSpPr>
          <p:cNvPr id="12" name="Τίτλος 1">
            <a:extLst>
              <a:ext uri="{FF2B5EF4-FFF2-40B4-BE49-F238E27FC236}">
                <a16:creationId xmlns:a16="http://schemas.microsoft.com/office/drawing/2014/main" id="{DDE9E259-1C2D-445D-A3F5-AE57E72FF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CANADA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1996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Ορθογώνιο 22">
            <a:hlinkClick r:id="rId4"/>
            <a:extLst>
              <a:ext uri="{FF2B5EF4-FFF2-40B4-BE49-F238E27FC236}">
                <a16:creationId xmlns:a16="http://schemas.microsoft.com/office/drawing/2014/main" id="{655A9DD4-F290-4AAD-AC83-1A16902C0D74}"/>
              </a:ext>
            </a:extLst>
          </p:cNvPr>
          <p:cNvSpPr/>
          <p:nvPr/>
        </p:nvSpPr>
        <p:spPr>
          <a:xfrm>
            <a:off x="170633" y="3063443"/>
            <a:ext cx="15231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376092"/>
                </a:solidFill>
              </a:rPr>
              <a:t>Electrification Project Expertise </a:t>
            </a:r>
          </a:p>
        </p:txBody>
      </p:sp>
      <p:sp>
        <p:nvSpPr>
          <p:cNvPr id="24" name="Ορθογώνιο 23">
            <a:hlinkClick r:id="rId5"/>
            <a:extLst>
              <a:ext uri="{FF2B5EF4-FFF2-40B4-BE49-F238E27FC236}">
                <a16:creationId xmlns:a16="http://schemas.microsoft.com/office/drawing/2014/main" id="{A40B9C54-F404-4F60-96A3-44F83C0D06F1}"/>
              </a:ext>
            </a:extLst>
          </p:cNvPr>
          <p:cNvSpPr/>
          <p:nvPr/>
        </p:nvSpPr>
        <p:spPr>
          <a:xfrm>
            <a:off x="1979712" y="3063443"/>
            <a:ext cx="11150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376092"/>
                </a:solidFill>
              </a:rPr>
              <a:t>Rail </a:t>
            </a:r>
          </a:p>
          <a:p>
            <a:pPr algn="ctr"/>
            <a:r>
              <a:rPr lang="en-US" sz="1200" b="1" dirty="0">
                <a:solidFill>
                  <a:srgbClr val="376092"/>
                </a:solidFill>
              </a:rPr>
              <a:t>Project Cargo Expertise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F1DC0C-4735-460E-B115-40FFA03A575F}"/>
              </a:ext>
            </a:extLst>
          </p:cNvPr>
          <p:cNvSpPr txBox="1"/>
          <p:nvPr/>
        </p:nvSpPr>
        <p:spPr>
          <a:xfrm>
            <a:off x="5214338" y="2202429"/>
            <a:ext cx="255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Join us on social media</a:t>
            </a:r>
            <a:endParaRPr lang="en-US" sz="2000" dirty="0"/>
          </a:p>
        </p:txBody>
      </p:sp>
      <p:pic>
        <p:nvPicPr>
          <p:cNvPr id="4" name="Εικόνα 3">
            <a:hlinkClick r:id="rId6"/>
            <a:extLst>
              <a:ext uri="{FF2B5EF4-FFF2-40B4-BE49-F238E27FC236}">
                <a16:creationId xmlns:a16="http://schemas.microsoft.com/office/drawing/2014/main" id="{E3D2B094-6F0B-4767-A606-EFE8D1407C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999" y="2695141"/>
            <a:ext cx="396000" cy="396000"/>
          </a:xfrm>
          <a:prstGeom prst="rect">
            <a:avLst/>
          </a:prstGeom>
        </p:spPr>
      </p:pic>
      <p:pic>
        <p:nvPicPr>
          <p:cNvPr id="9" name="Εικόνα 8">
            <a:hlinkClick r:id="rId8"/>
            <a:extLst>
              <a:ext uri="{FF2B5EF4-FFF2-40B4-BE49-F238E27FC236}">
                <a16:creationId xmlns:a16="http://schemas.microsoft.com/office/drawing/2014/main" id="{E07CABEC-5654-42F3-A8E1-CB0D4B1EBB6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774" y="2695141"/>
            <a:ext cx="435272" cy="396000"/>
          </a:xfrm>
          <a:prstGeom prst="rect">
            <a:avLst/>
          </a:prstGeom>
        </p:spPr>
      </p:pic>
      <p:pic>
        <p:nvPicPr>
          <p:cNvPr id="13" name="Εικόνα 12">
            <a:hlinkClick r:id="rId10"/>
            <a:extLst>
              <a:ext uri="{FF2B5EF4-FFF2-40B4-BE49-F238E27FC236}">
                <a16:creationId xmlns:a16="http://schemas.microsoft.com/office/drawing/2014/main" id="{29B7230B-47D4-444D-B2E9-5E09FBA722B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53" y="2673541"/>
            <a:ext cx="439200" cy="4392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213249B-3607-4BED-BFA9-5825DCCBC869}"/>
              </a:ext>
            </a:extLst>
          </p:cNvPr>
          <p:cNvSpPr txBox="1"/>
          <p:nvPr/>
        </p:nvSpPr>
        <p:spPr>
          <a:xfrm>
            <a:off x="5214338" y="3645450"/>
            <a:ext cx="2664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07FEC27-4E1A-4FC7-A2FD-D1A1657FEA31}"/>
              </a:ext>
            </a:extLst>
          </p:cNvPr>
          <p:cNvSpPr txBox="1"/>
          <p:nvPr/>
        </p:nvSpPr>
        <p:spPr>
          <a:xfrm>
            <a:off x="170634" y="3645450"/>
            <a:ext cx="3249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Read all about our projects:</a:t>
            </a:r>
            <a:endParaRPr lang="en-US" sz="2000" dirty="0"/>
          </a:p>
        </p:txBody>
      </p:sp>
      <p:pic>
        <p:nvPicPr>
          <p:cNvPr id="19" name="Εικόνα 18">
            <a:hlinkClick r:id="rId12"/>
            <a:extLst>
              <a:ext uri="{FF2B5EF4-FFF2-40B4-BE49-F238E27FC236}">
                <a16:creationId xmlns:a16="http://schemas.microsoft.com/office/drawing/2014/main" id="{B7E18679-053B-47EC-9908-4279AE19C53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634" y="4100662"/>
            <a:ext cx="646883" cy="3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58772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Participation in other Groups:</a:t>
            </a:r>
            <a:endParaRPr lang="el-G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5607016"/>
            <a:ext cx="922815" cy="72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Ορθογώνιο 24">
            <a:hlinkClick r:id="rId16"/>
            <a:extLst>
              <a:ext uri="{FF2B5EF4-FFF2-40B4-BE49-F238E27FC236}">
                <a16:creationId xmlns:a16="http://schemas.microsoft.com/office/drawing/2014/main" id="{BC78FC09-C99D-41CB-B8D2-205340828FC3}"/>
              </a:ext>
            </a:extLst>
          </p:cNvPr>
          <p:cNvSpPr/>
          <p:nvPr/>
        </p:nvSpPr>
        <p:spPr>
          <a:xfrm>
            <a:off x="3521163" y="3062203"/>
            <a:ext cx="15843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376092"/>
                </a:solidFill>
              </a:rPr>
              <a:t>Project Road </a:t>
            </a:r>
          </a:p>
        </p:txBody>
      </p:sp>
      <p:pic>
        <p:nvPicPr>
          <p:cNvPr id="26" name="Picture 25" descr="BNSF_Logo-Tagline1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903" y="230165"/>
            <a:ext cx="2019300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35" y="1988840"/>
            <a:ext cx="1583440" cy="1123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0" descr="cid:image002.jpg@01D28C63.AA46E6F0"/>
          <p:cNvPicPr/>
          <p:nvPr/>
        </p:nvPicPr>
        <p:blipFill>
          <a:blip r:embed="rId19" r:link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01" y="1988841"/>
            <a:ext cx="1548171" cy="1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1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163" y="1988842"/>
            <a:ext cx="1584325" cy="1102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2660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198</Words>
  <Application>Microsoft Office PowerPoint</Application>
  <PresentationFormat>Προβολή στην οθόνη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7" baseType="lpstr">
      <vt:lpstr>Arial</vt:lpstr>
      <vt:lpstr>Calibri</vt:lpstr>
      <vt:lpstr>Θέμα του Office</vt:lpstr>
      <vt:lpstr>CANADA  THLG member since 1996</vt:lpstr>
      <vt:lpstr>CANADA THLG member since 1996</vt:lpstr>
      <vt:lpstr>CANADA THLG member since 1996 </vt:lpstr>
      <vt:lpstr>CANADA THLG member since 1996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 Profile THLG member since 2006</dc:title>
  <dc:creator>user</dc:creator>
  <cp:lastModifiedBy>Cosmatos Shipping Services S.A.</cp:lastModifiedBy>
  <cp:revision>64</cp:revision>
  <cp:lastPrinted>2018-03-23T12:48:57Z</cp:lastPrinted>
  <dcterms:created xsi:type="dcterms:W3CDTF">2017-11-25T11:32:26Z</dcterms:created>
  <dcterms:modified xsi:type="dcterms:W3CDTF">2018-05-09T10:50:24Z</dcterms:modified>
</cp:coreProperties>
</file>