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11.jpg" ContentType="image/jpeg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7" r:id="rId2"/>
    <p:sldId id="259" r:id="rId3"/>
    <p:sldId id="256" r:id="rId4"/>
    <p:sldId id="260" r:id="rId5"/>
    <p:sldId id="261" r:id="rId6"/>
  </p:sldIdLst>
  <p:sldSz cx="9144000" cy="6858000" type="screen4x3"/>
  <p:notesSz cx="7099300" cy="102235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Μεσαίο στυλ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Φωτεινό στυλ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2" d="100"/>
          <a:sy n="102" d="100"/>
        </p:scale>
        <p:origin x="-10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>
            <a:extLst>
              <a:ext uri="{FF2B5EF4-FFF2-40B4-BE49-F238E27FC236}">
                <a16:creationId xmlns="" xmlns:a16="http://schemas.microsoft.com/office/drawing/2014/main" id="{2A2C95A9-3404-4784-B4D0-DD2983A85D1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6576" cy="512764"/>
          </a:xfrm>
          <a:prstGeom prst="rect">
            <a:avLst/>
          </a:prstGeom>
        </p:spPr>
        <p:txBody>
          <a:bodyPr vert="horz" lIns="105202" tIns="52601" rIns="105202" bIns="52601" rtlCol="0"/>
          <a:lstStyle>
            <a:lvl1pPr algn="l">
              <a:defRPr sz="1400"/>
            </a:lvl1pPr>
          </a:lstStyle>
          <a:p>
            <a:endParaRPr lang="el-GR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="" xmlns:a16="http://schemas.microsoft.com/office/drawing/2014/main" id="{B6F43148-B78A-49E0-AB33-9B920CBF844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138" y="1"/>
            <a:ext cx="3076576" cy="512764"/>
          </a:xfrm>
          <a:prstGeom prst="rect">
            <a:avLst/>
          </a:prstGeom>
        </p:spPr>
        <p:txBody>
          <a:bodyPr vert="horz" lIns="105202" tIns="52601" rIns="105202" bIns="52601" rtlCol="0"/>
          <a:lstStyle>
            <a:lvl1pPr algn="r">
              <a:defRPr sz="1400"/>
            </a:lvl1pPr>
          </a:lstStyle>
          <a:p>
            <a:fld id="{5EAD7681-F1EE-4E5B-8FF5-75FAA9F75F92}" type="datetimeFigureOut">
              <a:rPr lang="el-GR" smtClean="0"/>
              <a:t>23/4/2018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="" xmlns:a16="http://schemas.microsoft.com/office/drawing/2014/main" id="{D295DA7A-50D3-428F-8630-FD813D31289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10742"/>
            <a:ext cx="3076576" cy="512761"/>
          </a:xfrm>
          <a:prstGeom prst="rect">
            <a:avLst/>
          </a:prstGeom>
        </p:spPr>
        <p:txBody>
          <a:bodyPr vert="horz" lIns="105202" tIns="52601" rIns="105202" bIns="52601" rtlCol="0" anchor="b"/>
          <a:lstStyle>
            <a:lvl1pPr algn="l">
              <a:defRPr sz="1400"/>
            </a:lvl1pPr>
          </a:lstStyle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="" xmlns:a16="http://schemas.microsoft.com/office/drawing/2014/main" id="{01300021-EDE4-43FC-A1BC-844E80A4558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138" y="9710742"/>
            <a:ext cx="3076576" cy="512761"/>
          </a:xfrm>
          <a:prstGeom prst="rect">
            <a:avLst/>
          </a:prstGeom>
        </p:spPr>
        <p:txBody>
          <a:bodyPr vert="horz" lIns="105202" tIns="52601" rIns="105202" bIns="52601" rtlCol="0" anchor="b"/>
          <a:lstStyle>
            <a:lvl1pPr algn="r">
              <a:defRPr sz="1400"/>
            </a:lvl1pPr>
          </a:lstStyle>
          <a:p>
            <a:fld id="{9DD2F74E-B43D-4C7C-AF32-28C8F638CCB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46107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922"/>
          </a:xfrm>
          <a:prstGeom prst="rect">
            <a:avLst/>
          </a:prstGeom>
        </p:spPr>
        <p:txBody>
          <a:bodyPr vert="horz" lIns="105110" tIns="52555" rIns="105110" bIns="52555" rtlCol="0"/>
          <a:lstStyle>
            <a:lvl1pPr algn="l">
              <a:defRPr sz="14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4021172" y="1"/>
            <a:ext cx="3076363" cy="511922"/>
          </a:xfrm>
          <a:prstGeom prst="rect">
            <a:avLst/>
          </a:prstGeom>
        </p:spPr>
        <p:txBody>
          <a:bodyPr vert="horz" lIns="105110" tIns="52555" rIns="105110" bIns="52555" rtlCol="0"/>
          <a:lstStyle>
            <a:lvl1pPr algn="r">
              <a:defRPr sz="1400"/>
            </a:lvl1pPr>
          </a:lstStyle>
          <a:p>
            <a:fld id="{8BCF602D-74C5-437E-A055-E422B538358C}" type="datetimeFigureOut">
              <a:rPr lang="el-GR" smtClean="0"/>
              <a:t>23/4/2018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7938"/>
            <a:ext cx="4600575" cy="3451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5110" tIns="52555" rIns="105110" bIns="52555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709930" y="4919313"/>
            <a:ext cx="5679440" cy="4026250"/>
          </a:xfrm>
          <a:prstGeom prst="rect">
            <a:avLst/>
          </a:prstGeom>
        </p:spPr>
        <p:txBody>
          <a:bodyPr vert="horz" lIns="105110" tIns="52555" rIns="105110" bIns="52555" rtlCol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1" y="9711578"/>
            <a:ext cx="3076363" cy="511922"/>
          </a:xfrm>
          <a:prstGeom prst="rect">
            <a:avLst/>
          </a:prstGeom>
        </p:spPr>
        <p:txBody>
          <a:bodyPr vert="horz" lIns="105110" tIns="52555" rIns="105110" bIns="52555" rtlCol="0" anchor="b"/>
          <a:lstStyle>
            <a:lvl1pPr algn="l">
              <a:defRPr sz="14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4021172" y="9711578"/>
            <a:ext cx="3076363" cy="511922"/>
          </a:xfrm>
          <a:prstGeom prst="rect">
            <a:avLst/>
          </a:prstGeom>
        </p:spPr>
        <p:txBody>
          <a:bodyPr vert="horz" lIns="105110" tIns="52555" rIns="105110" bIns="52555" rtlCol="0" anchor="b"/>
          <a:lstStyle>
            <a:lvl1pPr algn="r">
              <a:defRPr sz="1400"/>
            </a:lvl1pPr>
          </a:lstStyle>
          <a:p>
            <a:fld id="{1DC3A5BA-FABC-4551-BC8B-A91CF617EB5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9171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3A5BA-FABC-4551-BC8B-A91CF617EB55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0029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t>23/4/2018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31652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t>23/4/2018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50413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t>23/4/2018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88100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t>23/4/2018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52856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t>23/4/2018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9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t>23/4/2018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6480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t>23/4/2018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71365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t>23/4/2018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0328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t>23/4/2018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9889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t>23/4/2018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5002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t>23/4/2018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51846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52B93-67A8-43CC-9AE3-F7965E3362DA}" type="datetimeFigureOut">
              <a:rPr lang="el-GR" smtClean="0"/>
              <a:t>23/4/2018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95706-456A-40B5-92A5-D4492244B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05502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siang.com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13" Type="http://schemas.openxmlformats.org/officeDocument/2006/relationships/image" Target="../media/image15.pn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12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jpg"/><Relationship Id="rId1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.jpeg"/><Relationship Id="rId4" Type="http://schemas.openxmlformats.org/officeDocument/2006/relationships/hyperlink" Target="https://youtu.be/gSRmMcMAfzY" TargetMode="External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Υπότιτλος 2"/>
          <p:cNvSpPr txBox="1">
            <a:spLocks/>
          </p:cNvSpPr>
          <p:nvPr/>
        </p:nvSpPr>
        <p:spPr>
          <a:xfrm>
            <a:off x="2987824" y="1484784"/>
            <a:ext cx="5832648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l-GR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Εικόνα 24">
            <a:extLst>
              <a:ext uri="{FF2B5EF4-FFF2-40B4-BE49-F238E27FC236}">
                <a16:creationId xmlns="" xmlns:a16="http://schemas.microsoft.com/office/drawing/2014/main" id="{7A51DFD3-BCE9-44CC-B122-E9004E55BA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6858000"/>
          </a:xfrm>
          <a:prstGeom prst="rect">
            <a:avLst/>
          </a:prstGeom>
        </p:spPr>
      </p:pic>
      <p:graphicFrame>
        <p:nvGraphicFramePr>
          <p:cNvPr id="2" name="Πίνακας 1">
            <a:extLst>
              <a:ext uri="{FF2B5EF4-FFF2-40B4-BE49-F238E27FC236}">
                <a16:creationId xmlns="" xmlns:a16="http://schemas.microsoft.com/office/drawing/2014/main" id="{6368650A-47E9-45F9-8E61-FEA5241E00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2322930"/>
              </p:ext>
            </p:extLst>
          </p:nvPr>
        </p:nvGraphicFramePr>
        <p:xfrm>
          <a:off x="3207600" y="1512000"/>
          <a:ext cx="5936400" cy="4724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36400">
                  <a:extLst>
                    <a:ext uri="{9D8B030D-6E8A-4147-A177-3AD203B41FA5}">
                      <a16:colId xmlns="" xmlns:a16="http://schemas.microsoft.com/office/drawing/2014/main" val="687553849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Hisiang</a:t>
                      </a:r>
                      <a:r>
                        <a:rPr lang="en-US" sz="25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Logistics</a:t>
                      </a:r>
                      <a:r>
                        <a:rPr lang="en-US" sz="2500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Company Limited</a:t>
                      </a:r>
                      <a:endParaRPr lang="el-GR" sz="25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27382403"/>
                  </a:ext>
                </a:extLst>
              </a:tr>
            </a:tbl>
          </a:graphicData>
        </a:graphic>
      </p:graphicFrame>
      <p:graphicFrame>
        <p:nvGraphicFramePr>
          <p:cNvPr id="6" name="Πίνακας 5">
            <a:extLst>
              <a:ext uri="{FF2B5EF4-FFF2-40B4-BE49-F238E27FC236}">
                <a16:creationId xmlns="" xmlns:a16="http://schemas.microsoft.com/office/drawing/2014/main" id="{D8A7420F-FDD4-4599-A82C-DD95C866AA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366632"/>
              </p:ext>
            </p:extLst>
          </p:nvPr>
        </p:nvGraphicFramePr>
        <p:xfrm>
          <a:off x="3207600" y="2383200"/>
          <a:ext cx="5936400" cy="16154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36400">
                  <a:extLst>
                    <a:ext uri="{9D8B030D-6E8A-4147-A177-3AD203B41FA5}">
                      <a16:colId xmlns="" xmlns:a16="http://schemas.microsoft.com/office/drawing/2014/main" val="687553849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algn="l"/>
                      <a:r>
                        <a:rPr lang="en-US" sz="25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Mr. George</a:t>
                      </a:r>
                      <a:r>
                        <a:rPr lang="en-US" sz="2500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Ma</a:t>
                      </a:r>
                      <a:r>
                        <a:rPr lang="en-US" sz="25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/ </a:t>
                      </a:r>
                      <a:r>
                        <a:rPr lang="en-US" sz="25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Managing Director</a:t>
                      </a:r>
                    </a:p>
                    <a:p>
                      <a:pPr algn="l"/>
                      <a:r>
                        <a:rPr lang="en-US" sz="25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T: </a:t>
                      </a:r>
                      <a:r>
                        <a:rPr lang="en-US" sz="25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+86-10-85902801</a:t>
                      </a:r>
                    </a:p>
                    <a:p>
                      <a:pPr algn="l"/>
                      <a:r>
                        <a:rPr lang="en-US" sz="25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M:+86-13901179301</a:t>
                      </a:r>
                    </a:p>
                    <a:p>
                      <a:pPr algn="l"/>
                      <a:r>
                        <a:rPr lang="en-US" sz="25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george.ma@hisiang.com</a:t>
                      </a:r>
                      <a:endParaRPr lang="en-US" sz="25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27382403"/>
                  </a:ext>
                </a:extLst>
              </a:tr>
            </a:tbl>
          </a:graphicData>
        </a:graphic>
      </p:graphicFrame>
      <p:graphicFrame>
        <p:nvGraphicFramePr>
          <p:cNvPr id="8" name="Πίνακας 7">
            <a:extLst>
              <a:ext uri="{FF2B5EF4-FFF2-40B4-BE49-F238E27FC236}">
                <a16:creationId xmlns="" xmlns:a16="http://schemas.microsoft.com/office/drawing/2014/main" id="{EB3D713A-D61E-4CB8-8CF4-9AC7266A4D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9978491"/>
              </p:ext>
            </p:extLst>
          </p:nvPr>
        </p:nvGraphicFramePr>
        <p:xfrm>
          <a:off x="3207600" y="4176000"/>
          <a:ext cx="5936400" cy="16154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36400">
                  <a:extLst>
                    <a:ext uri="{9D8B030D-6E8A-4147-A177-3AD203B41FA5}">
                      <a16:colId xmlns="" xmlns:a16="http://schemas.microsoft.com/office/drawing/2014/main" val="687553849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algn="l"/>
                      <a:r>
                        <a:rPr lang="en-US" sz="25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Mr. </a:t>
                      </a:r>
                      <a:r>
                        <a:rPr lang="en-US" sz="25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David Yan/ BD  Director</a:t>
                      </a:r>
                      <a:endParaRPr lang="en-US" sz="25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l"/>
                      <a:r>
                        <a:rPr lang="en-US" sz="25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T: </a:t>
                      </a:r>
                      <a:r>
                        <a:rPr lang="en-US" sz="25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+86-10-85902802</a:t>
                      </a:r>
                    </a:p>
                    <a:p>
                      <a:pPr algn="l"/>
                      <a:r>
                        <a:rPr lang="en-US" sz="25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M:+86-13801300754</a:t>
                      </a:r>
                    </a:p>
                    <a:p>
                      <a:pPr algn="l"/>
                      <a:r>
                        <a:rPr lang="en-US" sz="25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david.yan@hisiang.com</a:t>
                      </a:r>
                      <a:endParaRPr lang="en-US" sz="25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27382403"/>
                  </a:ext>
                </a:extLst>
              </a:tr>
            </a:tbl>
          </a:graphicData>
        </a:graphic>
      </p:graphicFrame>
      <p:graphicFrame>
        <p:nvGraphicFramePr>
          <p:cNvPr id="9" name="Πίνακας 8">
            <a:extLst>
              <a:ext uri="{FF2B5EF4-FFF2-40B4-BE49-F238E27FC236}">
                <a16:creationId xmlns="" xmlns:a16="http://schemas.microsoft.com/office/drawing/2014/main" id="{0B2332EE-396B-4AE5-B413-2954BFE963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0076156"/>
              </p:ext>
            </p:extLst>
          </p:nvPr>
        </p:nvGraphicFramePr>
        <p:xfrm>
          <a:off x="3207600" y="6354000"/>
          <a:ext cx="5936400" cy="4724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36400">
                  <a:extLst>
                    <a:ext uri="{9D8B030D-6E8A-4147-A177-3AD203B41FA5}">
                      <a16:colId xmlns="" xmlns:a16="http://schemas.microsoft.com/office/drawing/2014/main" val="687553849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500" b="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altLang="zh-CN" sz="2500" b="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www.hisiang.com</a:t>
                      </a:r>
                      <a:endParaRPr lang="en-US" sz="2500" b="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27382403"/>
                  </a:ext>
                </a:extLst>
              </a:tr>
            </a:tbl>
          </a:graphicData>
        </a:graphic>
      </p:graphicFrame>
      <p:sp>
        <p:nvSpPr>
          <p:cNvPr id="11" name="Τίτλος 1">
            <a:extLst>
              <a:ext uri="{FF2B5EF4-FFF2-40B4-BE49-F238E27FC236}">
                <a16:creationId xmlns="" xmlns:a16="http://schemas.microsoft.com/office/drawing/2014/main" id="{21B3CAA3-F77B-48CA-8C2D-27249F63E4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5776" y="332656"/>
            <a:ext cx="3600400" cy="767245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CHINA</a:t>
            </a:r>
            <a:b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member since 2008 </a:t>
            </a:r>
            <a:endParaRPr lang="el-GR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430" y="836712"/>
            <a:ext cx="2685302" cy="46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254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Υπότιτλος 2"/>
          <p:cNvSpPr txBox="1">
            <a:spLocks/>
          </p:cNvSpPr>
          <p:nvPr/>
        </p:nvSpPr>
        <p:spPr>
          <a:xfrm>
            <a:off x="2987823" y="1494204"/>
            <a:ext cx="6156175" cy="53637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l-G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Υπότιτλος 2"/>
          <p:cNvSpPr txBox="1">
            <a:spLocks/>
          </p:cNvSpPr>
          <p:nvPr/>
        </p:nvSpPr>
        <p:spPr>
          <a:xfrm>
            <a:off x="3066091" y="1503626"/>
            <a:ext cx="5744023" cy="494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l-GR" sz="2400" dirty="0"/>
          </a:p>
        </p:txBody>
      </p:sp>
      <p:sp>
        <p:nvSpPr>
          <p:cNvPr id="12" name="Υπότιτλος 2"/>
          <p:cNvSpPr txBox="1">
            <a:spLocks/>
          </p:cNvSpPr>
          <p:nvPr/>
        </p:nvSpPr>
        <p:spPr>
          <a:xfrm>
            <a:off x="3066090" y="1503625"/>
            <a:ext cx="6077909" cy="5344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l-GR" sz="2400" dirty="0"/>
          </a:p>
          <a:p>
            <a:pPr algn="l"/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endParaRPr lang="en-US" sz="2400" dirty="0"/>
          </a:p>
          <a:p>
            <a:pPr algn="l"/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endParaRPr lang="en-US" sz="2400" dirty="0"/>
          </a:p>
          <a:p>
            <a:pPr algn="l"/>
            <a:endParaRPr lang="el-GR" sz="2400" dirty="0"/>
          </a:p>
        </p:txBody>
      </p:sp>
      <p:pic>
        <p:nvPicPr>
          <p:cNvPr id="29" name="Εικόνα 28">
            <a:extLst>
              <a:ext uri="{FF2B5EF4-FFF2-40B4-BE49-F238E27FC236}">
                <a16:creationId xmlns="" xmlns:a16="http://schemas.microsoft.com/office/drawing/2014/main" id="{2F1776F6-59C3-4F25-AA95-44CFE5AC2F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7"/>
            <a:ext cx="9144000" cy="6845046"/>
          </a:xfrm>
          <a:prstGeom prst="rect">
            <a:avLst/>
          </a:prstGeom>
        </p:spPr>
      </p:pic>
      <p:graphicFrame>
        <p:nvGraphicFramePr>
          <p:cNvPr id="8" name="Πίνακας 7">
            <a:extLst>
              <a:ext uri="{FF2B5EF4-FFF2-40B4-BE49-F238E27FC236}">
                <a16:creationId xmlns="" xmlns:a16="http://schemas.microsoft.com/office/drawing/2014/main" id="{06A7B595-5DDB-4D93-A21B-C4EF636BDE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7573122"/>
              </p:ext>
            </p:extLst>
          </p:nvPr>
        </p:nvGraphicFramePr>
        <p:xfrm>
          <a:off x="3207600" y="1530000"/>
          <a:ext cx="5936400" cy="4724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36400">
                  <a:extLst>
                    <a:ext uri="{9D8B030D-6E8A-4147-A177-3AD203B41FA5}">
                      <a16:colId xmlns="" xmlns:a16="http://schemas.microsoft.com/office/drawing/2014/main" val="687553849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algn="l"/>
                      <a:r>
                        <a:rPr lang="en-US" sz="25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Freight </a:t>
                      </a:r>
                      <a:r>
                        <a:rPr lang="en-US" sz="25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Forwarders</a:t>
                      </a:r>
                      <a:endParaRPr lang="en-US" sz="25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27382403"/>
                  </a:ext>
                </a:extLst>
              </a:tr>
            </a:tbl>
          </a:graphicData>
        </a:graphic>
      </p:graphicFrame>
      <p:graphicFrame>
        <p:nvGraphicFramePr>
          <p:cNvPr id="10" name="Πίνακας 9">
            <a:extLst>
              <a:ext uri="{FF2B5EF4-FFF2-40B4-BE49-F238E27FC236}">
                <a16:creationId xmlns="" xmlns:a16="http://schemas.microsoft.com/office/drawing/2014/main" id="{61922D1B-4981-461B-8431-048F246501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6631539"/>
              </p:ext>
            </p:extLst>
          </p:nvPr>
        </p:nvGraphicFramePr>
        <p:xfrm>
          <a:off x="3207600" y="2422800"/>
          <a:ext cx="5936400" cy="19964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36400">
                  <a:extLst>
                    <a:ext uri="{9D8B030D-6E8A-4147-A177-3AD203B41FA5}">
                      <a16:colId xmlns="" xmlns:a16="http://schemas.microsoft.com/office/drawing/2014/main" val="687553849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algn="l"/>
                      <a:r>
                        <a:rPr lang="en-US" sz="25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Power: Wind, </a:t>
                      </a:r>
                      <a:r>
                        <a:rPr lang="en-US" sz="2500" b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Thermo</a:t>
                      </a:r>
                      <a:r>
                        <a:rPr lang="en-US" sz="25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, Water</a:t>
                      </a:r>
                      <a:r>
                        <a:rPr lang="en-US" sz="25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, Oil &amp; Gas</a:t>
                      </a:r>
                      <a:endParaRPr lang="en-US" sz="25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l"/>
                      <a:r>
                        <a:rPr lang="en-US" sz="25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Machinery</a:t>
                      </a:r>
                      <a:endParaRPr lang="en-US" sz="25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l"/>
                      <a:r>
                        <a:rPr lang="en-US" sz="25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Petrochemical</a:t>
                      </a:r>
                    </a:p>
                    <a:p>
                      <a:pPr algn="l"/>
                      <a:r>
                        <a:rPr lang="en-US" sz="25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Medical</a:t>
                      </a:r>
                    </a:p>
                    <a:p>
                      <a:pPr algn="l"/>
                      <a:r>
                        <a:rPr lang="en-US" sz="25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Auto</a:t>
                      </a:r>
                      <a:r>
                        <a:rPr lang="en-US" sz="2500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Industry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27382403"/>
                  </a:ext>
                </a:extLst>
              </a:tr>
            </a:tbl>
          </a:graphicData>
        </a:graphic>
      </p:graphicFrame>
      <p:graphicFrame>
        <p:nvGraphicFramePr>
          <p:cNvPr id="11" name="Πίνακας 10">
            <a:extLst>
              <a:ext uri="{FF2B5EF4-FFF2-40B4-BE49-F238E27FC236}">
                <a16:creationId xmlns="" xmlns:a16="http://schemas.microsoft.com/office/drawing/2014/main" id="{02620F2B-630A-4F5A-B22C-06244DA30E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2997059"/>
              </p:ext>
            </p:extLst>
          </p:nvPr>
        </p:nvGraphicFramePr>
        <p:xfrm>
          <a:off x="3207600" y="6336000"/>
          <a:ext cx="5936400" cy="4724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36400">
                  <a:extLst>
                    <a:ext uri="{9D8B030D-6E8A-4147-A177-3AD203B41FA5}">
                      <a16:colId xmlns="" xmlns:a16="http://schemas.microsoft.com/office/drawing/2014/main" val="687553849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algn="l"/>
                      <a:r>
                        <a:rPr lang="en-US" sz="25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4</a:t>
                      </a:r>
                      <a:r>
                        <a:rPr lang="en-US" sz="2500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in China; 1 in Germany</a:t>
                      </a:r>
                      <a:endParaRPr lang="en-US" sz="25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27382403"/>
                  </a:ext>
                </a:extLst>
              </a:tr>
            </a:tbl>
          </a:graphicData>
        </a:graphic>
      </p:graphicFrame>
      <p:graphicFrame>
        <p:nvGraphicFramePr>
          <p:cNvPr id="13" name="Πίνακας 12">
            <a:extLst>
              <a:ext uri="{FF2B5EF4-FFF2-40B4-BE49-F238E27FC236}">
                <a16:creationId xmlns="" xmlns:a16="http://schemas.microsoft.com/office/drawing/2014/main" id="{14C52A23-22CF-4955-8106-2AC759554A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1355021"/>
              </p:ext>
            </p:extLst>
          </p:nvPr>
        </p:nvGraphicFramePr>
        <p:xfrm>
          <a:off x="3207600" y="5068800"/>
          <a:ext cx="5936400" cy="8534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36400">
                  <a:extLst>
                    <a:ext uri="{9D8B030D-6E8A-4147-A177-3AD203B41FA5}">
                      <a16:colId xmlns="" xmlns:a16="http://schemas.microsoft.com/office/drawing/2014/main" val="687553849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algn="l"/>
                      <a:r>
                        <a:rPr lang="en-US" sz="25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China;</a:t>
                      </a:r>
                      <a:r>
                        <a:rPr lang="en-US" sz="2500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European; The Middle East; CIS; Southeast </a:t>
                      </a:r>
                      <a:r>
                        <a:rPr lang="en-US" sz="2500" b="0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Aisa</a:t>
                      </a:r>
                      <a:r>
                        <a:rPr lang="en-US" sz="2500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; North America; ETC.</a:t>
                      </a:r>
                      <a:endParaRPr lang="en-US" sz="25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27382403"/>
                  </a:ext>
                </a:extLst>
              </a:tr>
            </a:tbl>
          </a:graphicData>
        </a:graphic>
      </p:graphicFrame>
      <p:sp>
        <p:nvSpPr>
          <p:cNvPr id="14" name="Τίτλος 1">
            <a:extLst>
              <a:ext uri="{FF2B5EF4-FFF2-40B4-BE49-F238E27FC236}">
                <a16:creationId xmlns="" xmlns:a16="http://schemas.microsoft.com/office/drawing/2014/main" id="{21B3CAA3-F77B-48CA-8C2D-27249F63E4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5776" y="332656"/>
            <a:ext cx="3600400" cy="767245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CHINA</a:t>
            </a:r>
            <a:b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member since 2008 </a:t>
            </a:r>
            <a:endParaRPr lang="el-GR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5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430" y="836712"/>
            <a:ext cx="2685302" cy="46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569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Υπότιτλος 2"/>
          <p:cNvSpPr txBox="1">
            <a:spLocks/>
          </p:cNvSpPr>
          <p:nvPr/>
        </p:nvSpPr>
        <p:spPr>
          <a:xfrm>
            <a:off x="2987824" y="1494205"/>
            <a:ext cx="5832648" cy="4154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l-G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Υπότιτλος 2"/>
          <p:cNvSpPr txBox="1">
            <a:spLocks/>
          </p:cNvSpPr>
          <p:nvPr/>
        </p:nvSpPr>
        <p:spPr>
          <a:xfrm>
            <a:off x="3066091" y="2214284"/>
            <a:ext cx="5744023" cy="41670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/>
              <a:t> </a:t>
            </a:r>
          </a:p>
          <a:p>
            <a:pPr algn="l"/>
            <a:endParaRPr lang="en-US" sz="2400" dirty="0"/>
          </a:p>
          <a:p>
            <a:pPr algn="l"/>
            <a:endParaRPr lang="en-US" sz="2400" dirty="0"/>
          </a:p>
          <a:p>
            <a:pPr algn="l"/>
            <a:endParaRPr lang="en-US" sz="2400" dirty="0"/>
          </a:p>
          <a:p>
            <a:pPr algn="l"/>
            <a:endParaRPr lang="en-US" sz="2400" dirty="0"/>
          </a:p>
        </p:txBody>
      </p:sp>
      <p:pic>
        <p:nvPicPr>
          <p:cNvPr id="13" name="Εικόνα 12">
            <a:extLst>
              <a:ext uri="{FF2B5EF4-FFF2-40B4-BE49-F238E27FC236}">
                <a16:creationId xmlns="" xmlns:a16="http://schemas.microsoft.com/office/drawing/2014/main" id="{8DF42225-10AB-4BD4-BED1-415A8F92F2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7"/>
            <a:ext cx="9144000" cy="6845046"/>
          </a:xfrm>
          <a:prstGeom prst="rect">
            <a:avLst/>
          </a:prstGeom>
        </p:spPr>
      </p:pic>
      <p:sp>
        <p:nvSpPr>
          <p:cNvPr id="19" name="object 7"/>
          <p:cNvSpPr/>
          <p:nvPr/>
        </p:nvSpPr>
        <p:spPr>
          <a:xfrm>
            <a:off x="2339752" y="1628800"/>
            <a:ext cx="1938390" cy="6935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11"/>
          <p:cNvSpPr/>
          <p:nvPr/>
        </p:nvSpPr>
        <p:spPr>
          <a:xfrm>
            <a:off x="4600045" y="1529875"/>
            <a:ext cx="3265711" cy="6989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15"/>
          <p:cNvSpPr/>
          <p:nvPr/>
        </p:nvSpPr>
        <p:spPr>
          <a:xfrm>
            <a:off x="310867" y="2602387"/>
            <a:ext cx="3002024" cy="68795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1"/>
          <p:cNvSpPr/>
          <p:nvPr/>
        </p:nvSpPr>
        <p:spPr>
          <a:xfrm>
            <a:off x="3588123" y="2577758"/>
            <a:ext cx="2644777" cy="69240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5"/>
          <p:cNvSpPr/>
          <p:nvPr/>
        </p:nvSpPr>
        <p:spPr>
          <a:xfrm>
            <a:off x="6428345" y="2588651"/>
            <a:ext cx="2337421" cy="70169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082" y="3796759"/>
            <a:ext cx="2520742" cy="1073926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0201" y="4000556"/>
            <a:ext cx="3240146" cy="63913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4438" y="3974753"/>
            <a:ext cx="1771328" cy="1771328"/>
          </a:xfrm>
          <a:prstGeom prst="flowChartConnector">
            <a:avLst/>
          </a:prstGeom>
        </p:spPr>
      </p:pic>
      <p:pic>
        <p:nvPicPr>
          <p:cNvPr id="28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307" y="5301754"/>
            <a:ext cx="1635440" cy="865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4" descr="S:\ETO\Präsentationen\_Eimer\Referenzen\Allgemein\bombardier.pn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5115" y="7907215"/>
            <a:ext cx="301942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8509" y="5370079"/>
            <a:ext cx="3636456" cy="652509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>
            <a:outerShdw dist="17961" dir="2700000" algn="ctr" rotWithShape="0">
              <a:srgbClr val="00B8FF">
                <a:gamma/>
                <a:shade val="60000"/>
                <a:invGamma/>
              </a:srgbClr>
            </a:outerShdw>
          </a:effectLst>
        </p:spPr>
      </p:pic>
      <p:sp>
        <p:nvSpPr>
          <p:cNvPr id="18" name="Τίτλος 1">
            <a:extLst>
              <a:ext uri="{FF2B5EF4-FFF2-40B4-BE49-F238E27FC236}">
                <a16:creationId xmlns="" xmlns:a16="http://schemas.microsoft.com/office/drawing/2014/main" id="{21B3CAA3-F77B-48CA-8C2D-27249F63E4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5776" y="332656"/>
            <a:ext cx="3600400" cy="767245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CHINA</a:t>
            </a:r>
            <a:b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member since 2008 </a:t>
            </a:r>
            <a:endParaRPr lang="el-GR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" name="图片 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430" y="836712"/>
            <a:ext cx="2685302" cy="46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083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Υπότιτλος 2"/>
          <p:cNvSpPr txBox="1">
            <a:spLocks/>
          </p:cNvSpPr>
          <p:nvPr/>
        </p:nvSpPr>
        <p:spPr>
          <a:xfrm>
            <a:off x="3576602" y="1486518"/>
            <a:ext cx="5472608" cy="52555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Εικόνα 8">
            <a:extLst>
              <a:ext uri="{FF2B5EF4-FFF2-40B4-BE49-F238E27FC236}">
                <a16:creationId xmlns="" xmlns:a16="http://schemas.microsoft.com/office/drawing/2014/main" id="{3F847B47-150C-4843-A28E-2F3CA09431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7"/>
            <a:ext cx="9144000" cy="6845046"/>
          </a:xfrm>
          <a:prstGeom prst="rect">
            <a:avLst/>
          </a:prstGeom>
        </p:spPr>
      </p:pic>
      <p:graphicFrame>
        <p:nvGraphicFramePr>
          <p:cNvPr id="10" name="Πίνακας 9">
            <a:extLst>
              <a:ext uri="{FF2B5EF4-FFF2-40B4-BE49-F238E27FC236}">
                <a16:creationId xmlns="" xmlns:a16="http://schemas.microsoft.com/office/drawing/2014/main" id="{4ED60556-6322-4AC1-88E6-B62CD2B797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5817413"/>
              </p:ext>
            </p:extLst>
          </p:nvPr>
        </p:nvGraphicFramePr>
        <p:xfrm>
          <a:off x="3207600" y="1512000"/>
          <a:ext cx="5936400" cy="50444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36400">
                  <a:extLst>
                    <a:ext uri="{9D8B030D-6E8A-4147-A177-3AD203B41FA5}">
                      <a16:colId xmlns="" xmlns:a16="http://schemas.microsoft.com/office/drawing/2014/main" val="687553849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algn="l"/>
                      <a:r>
                        <a:rPr lang="en-US" sz="25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Air</a:t>
                      </a:r>
                      <a:r>
                        <a:rPr lang="en-US" sz="2500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freight inbound and outbound</a:t>
                      </a:r>
                      <a:endParaRPr lang="en-US" sz="25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l"/>
                      <a:r>
                        <a:rPr lang="en-US" altLang="zh-CN" sz="2500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Sea freight inbound and outbound</a:t>
                      </a:r>
                      <a:endParaRPr lang="en-US" altLang="zh-CN" sz="2500" b="0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l"/>
                      <a:r>
                        <a:rPr lang="en-US" sz="25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Rail freight inbound and outbound</a:t>
                      </a:r>
                      <a:endParaRPr lang="en-US" sz="25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l"/>
                      <a:r>
                        <a:rPr lang="en-US" sz="25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FCL/LCL/Bulk</a:t>
                      </a:r>
                      <a:r>
                        <a:rPr lang="en-US" sz="2500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cargo</a:t>
                      </a:r>
                      <a:endParaRPr lang="en-US" sz="25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l"/>
                      <a:r>
                        <a:rPr lang="en-US" sz="25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Warehousing and inland trucking service</a:t>
                      </a:r>
                      <a:endParaRPr lang="en-US" sz="25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l"/>
                      <a:r>
                        <a:rPr lang="en-US" sz="25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Door-to-door</a:t>
                      </a:r>
                      <a:r>
                        <a:rPr lang="en-US" sz="2500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delivery service</a:t>
                      </a:r>
                      <a:endParaRPr lang="en-US" sz="25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l"/>
                      <a:r>
                        <a:rPr lang="en-US" sz="25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Project cargo operation and management</a:t>
                      </a:r>
                      <a:endParaRPr lang="en-US" sz="25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l"/>
                      <a:r>
                        <a:rPr lang="en-US" sz="25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Customs clearance service</a:t>
                      </a:r>
                      <a:endParaRPr lang="en-US" sz="25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l"/>
                      <a:r>
                        <a:rPr lang="en-US" sz="25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National Road Transport </a:t>
                      </a:r>
                    </a:p>
                    <a:p>
                      <a:pPr algn="l"/>
                      <a:r>
                        <a:rPr lang="en-US" sz="25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International Road Transport</a:t>
                      </a:r>
                    </a:p>
                    <a:p>
                      <a:pPr algn="l"/>
                      <a:r>
                        <a:rPr lang="en-US" sz="25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Transport of oversized cargo</a:t>
                      </a:r>
                    </a:p>
                    <a:p>
                      <a:pPr algn="l"/>
                      <a:r>
                        <a:rPr lang="en-US" sz="25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Aircraft and vessel charter</a:t>
                      </a:r>
                    </a:p>
                    <a:p>
                      <a:pPr algn="l"/>
                      <a:r>
                        <a:rPr lang="en-US" sz="25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International trade</a:t>
                      </a:r>
                      <a:endParaRPr lang="el-GR" sz="25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27382403"/>
                  </a:ext>
                </a:extLst>
              </a:tr>
            </a:tbl>
          </a:graphicData>
        </a:graphic>
      </p:graphicFrame>
      <p:sp>
        <p:nvSpPr>
          <p:cNvPr id="8" name="Τίτλος 1">
            <a:extLst>
              <a:ext uri="{FF2B5EF4-FFF2-40B4-BE49-F238E27FC236}">
                <a16:creationId xmlns="" xmlns:a16="http://schemas.microsoft.com/office/drawing/2014/main" id="{21B3CAA3-F77B-48CA-8C2D-27249F63E4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5776" y="332656"/>
            <a:ext cx="3600400" cy="767245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CHINA</a:t>
            </a:r>
            <a:b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member since 2008 </a:t>
            </a:r>
            <a:endParaRPr lang="el-GR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430" y="836712"/>
            <a:ext cx="2685302" cy="46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55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Υπότιτλος 2"/>
          <p:cNvSpPr txBox="1">
            <a:spLocks/>
          </p:cNvSpPr>
          <p:nvPr/>
        </p:nvSpPr>
        <p:spPr>
          <a:xfrm>
            <a:off x="3576602" y="1486518"/>
            <a:ext cx="5472608" cy="52555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l-G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Εικόνα 7">
            <a:extLst>
              <a:ext uri="{FF2B5EF4-FFF2-40B4-BE49-F238E27FC236}">
                <a16:creationId xmlns="" xmlns:a16="http://schemas.microsoft.com/office/drawing/2014/main" id="{97256477-E172-462E-8F1C-9687F38943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" y="10716"/>
            <a:ext cx="9144000" cy="6845046"/>
          </a:xfrm>
          <a:prstGeom prst="rect">
            <a:avLst/>
          </a:prstGeom>
        </p:spPr>
      </p:pic>
      <p:sp>
        <p:nvSpPr>
          <p:cNvPr id="25" name="Ορθογώνιο 24">
            <a:hlinkClick r:id="rId4"/>
            <a:extLst>
              <a:ext uri="{FF2B5EF4-FFF2-40B4-BE49-F238E27FC236}">
                <a16:creationId xmlns="" xmlns:a16="http://schemas.microsoft.com/office/drawing/2014/main" id="{BC78FC09-C99D-41CB-B8D2-205340828FC3}"/>
              </a:ext>
            </a:extLst>
          </p:cNvPr>
          <p:cNvSpPr/>
          <p:nvPr/>
        </p:nvSpPr>
        <p:spPr>
          <a:xfrm>
            <a:off x="596944" y="4169778"/>
            <a:ext cx="15121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376092"/>
                </a:solidFill>
              </a:rPr>
              <a:t>O</a:t>
            </a:r>
            <a:r>
              <a:rPr lang="en-US" altLang="zh-CN" sz="1200" b="1" dirty="0" smtClean="0">
                <a:solidFill>
                  <a:srgbClr val="376092"/>
                </a:solidFill>
              </a:rPr>
              <a:t>versize </a:t>
            </a:r>
            <a:r>
              <a:rPr lang="en-US" sz="1200" b="1" dirty="0" smtClean="0">
                <a:solidFill>
                  <a:srgbClr val="376092"/>
                </a:solidFill>
              </a:rPr>
              <a:t>Cargo</a:t>
            </a:r>
            <a:endParaRPr lang="en-US" sz="1200" b="1" dirty="0">
              <a:solidFill>
                <a:srgbClr val="376092"/>
              </a:solidFill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99" y="2182690"/>
            <a:ext cx="2123959" cy="186287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272" y="4491946"/>
            <a:ext cx="4635375" cy="2207772"/>
          </a:xfrm>
          <a:prstGeom prst="rect">
            <a:avLst/>
          </a:prstGeom>
        </p:spPr>
      </p:pic>
      <p:sp>
        <p:nvSpPr>
          <p:cNvPr id="34" name="Ορθογώνιο 24">
            <a:hlinkClick r:id="rId4"/>
            <a:extLst>
              <a:ext uri="{FF2B5EF4-FFF2-40B4-BE49-F238E27FC236}">
                <a16:creationId xmlns="" xmlns:a16="http://schemas.microsoft.com/office/drawing/2014/main" id="{BC78FC09-C99D-41CB-B8D2-205340828FC3}"/>
              </a:ext>
            </a:extLst>
          </p:cNvPr>
          <p:cNvSpPr/>
          <p:nvPr/>
        </p:nvSpPr>
        <p:spPr>
          <a:xfrm>
            <a:off x="6042550" y="5829130"/>
            <a:ext cx="1653879" cy="282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376092"/>
                </a:solidFill>
              </a:rPr>
              <a:t>Vessel Charter</a:t>
            </a:r>
            <a:endParaRPr lang="en-US" sz="1200" b="1" dirty="0">
              <a:solidFill>
                <a:srgbClr val="376092"/>
              </a:solidFill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510" y="1791464"/>
            <a:ext cx="2745432" cy="2489116"/>
          </a:xfrm>
          <a:prstGeom prst="rect">
            <a:avLst/>
          </a:prstGeom>
        </p:spPr>
      </p:pic>
      <p:sp>
        <p:nvSpPr>
          <p:cNvPr id="38" name="Ορθογώνιο 24">
            <a:hlinkClick r:id="rId4"/>
            <a:extLst>
              <a:ext uri="{FF2B5EF4-FFF2-40B4-BE49-F238E27FC236}">
                <a16:creationId xmlns="" xmlns:a16="http://schemas.microsoft.com/office/drawing/2014/main" id="{BC78FC09-C99D-41CB-B8D2-205340828FC3}"/>
              </a:ext>
            </a:extLst>
          </p:cNvPr>
          <p:cNvSpPr/>
          <p:nvPr/>
        </p:nvSpPr>
        <p:spPr>
          <a:xfrm>
            <a:off x="4542512" y="1836007"/>
            <a:ext cx="1653879" cy="282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376092"/>
                </a:solidFill>
              </a:rPr>
              <a:t>Flight Charter</a:t>
            </a:r>
            <a:endParaRPr lang="en-US" sz="1200" b="1" dirty="0">
              <a:solidFill>
                <a:srgbClr val="376092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tx2">
                <a:lumMod val="60000"/>
                <a:lumOff val="4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67744" y="2636912"/>
            <a:ext cx="3860703" cy="1039197"/>
          </a:xfrm>
          <a:prstGeom prst="rect">
            <a:avLst/>
          </a:prstGeom>
        </p:spPr>
      </p:pic>
      <p:sp>
        <p:nvSpPr>
          <p:cNvPr id="13" name="Τίτλος 1">
            <a:extLst>
              <a:ext uri="{FF2B5EF4-FFF2-40B4-BE49-F238E27FC236}">
                <a16:creationId xmlns="" xmlns:a16="http://schemas.microsoft.com/office/drawing/2014/main" id="{21B3CAA3-F77B-48CA-8C2D-27249F63E4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5776" y="332656"/>
            <a:ext cx="3600400" cy="767245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CHINA</a:t>
            </a:r>
            <a:b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member since 2008 </a:t>
            </a:r>
            <a:endParaRPr lang="el-GR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4" name="图片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430" y="836712"/>
            <a:ext cx="2685302" cy="46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266031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1050</TotalTime>
  <Words>139</Words>
  <Application>Microsoft Office PowerPoint</Application>
  <PresentationFormat>Προβολή στην οθόνη (4:3)</PresentationFormat>
  <Paragraphs>48</Paragraphs>
  <Slides>5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6" baseType="lpstr">
      <vt:lpstr>Θέμα του Office</vt:lpstr>
      <vt:lpstr>CHINA member since 2008 </vt:lpstr>
      <vt:lpstr>CHINA member since 2008 </vt:lpstr>
      <vt:lpstr>CHINA member since 2008 </vt:lpstr>
      <vt:lpstr>CHINA member since 2008 </vt:lpstr>
      <vt:lpstr>CHINA member since 2008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Member Profile THLG member since 2006</dc:title>
  <dc:creator>user</dc:creator>
  <cp:lastModifiedBy>user</cp:lastModifiedBy>
  <cp:revision>65</cp:revision>
  <cp:lastPrinted>2018-03-23T12:48:57Z</cp:lastPrinted>
  <dcterms:created xsi:type="dcterms:W3CDTF">2017-11-25T11:32:26Z</dcterms:created>
  <dcterms:modified xsi:type="dcterms:W3CDTF">2018-04-23T11:52:29Z</dcterms:modified>
</cp:coreProperties>
</file>