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56" r:id="rId4"/>
    <p:sldId id="260" r:id="rId5"/>
    <p:sldId id="261" r:id="rId6"/>
  </p:sldIdLst>
  <p:sldSz cx="9144000" cy="6858000" type="screen4x3"/>
  <p:notesSz cx="7099300" cy="10223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2" d="100"/>
          <a:sy n="102" d="100"/>
        </p:scale>
        <p:origin x="-10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="" xmlns:a16="http://schemas.microsoft.com/office/drawing/2014/main" id="{2A2C95A9-3404-4784-B4D0-DD2983A85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B6F43148-B78A-49E0-AB33-9B920CBF84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r">
              <a:defRPr sz="1400"/>
            </a:lvl1pPr>
          </a:lstStyle>
          <a:p>
            <a:fld id="{5EAD7681-F1EE-4E5B-8FF5-75FAA9F75F92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D295DA7A-50D3-428F-8630-FD813D312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01300021-EDE4-43FC-A1BC-844E80A45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r">
              <a:defRPr sz="1400"/>
            </a:lvl1pPr>
          </a:lstStyle>
          <a:p>
            <a:fld id="{9DD2F74E-B43D-4C7C-AF32-28C8F638CC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61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172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r">
              <a:defRPr sz="1400"/>
            </a:lvl1pPr>
          </a:lstStyle>
          <a:p>
            <a:fld id="{8BCF602D-74C5-437E-A055-E422B538358C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110" tIns="52555" rIns="105110" bIns="52555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19313"/>
            <a:ext cx="5679440" cy="4026250"/>
          </a:xfrm>
          <a:prstGeom prst="rect">
            <a:avLst/>
          </a:prstGeom>
        </p:spPr>
        <p:txBody>
          <a:bodyPr vert="horz" lIns="105110" tIns="52555" rIns="105110" bIns="5255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172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r">
              <a:defRPr sz="1400"/>
            </a:lvl1pPr>
          </a:lstStyle>
          <a:p>
            <a:fld id="{1DC3A5BA-FABC-4551-BC8B-A91CF617EB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3A5BA-FABC-4551-BC8B-A91CF617EB5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0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6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4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85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4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3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0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B93-67A8-43CC-9AE3-F7965E3362DA}" type="datetimeFigureOut">
              <a:rPr lang="el-GR" smtClean="0"/>
              <a:t>23/4/2018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5706-456A-40B5-92A5-D4492244B7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5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e@cssdubai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sreenath@cssdubai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84784"/>
            <a:ext cx="583264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Εικόνα 24">
            <a:extLst>
              <a:ext uri="{FF2B5EF4-FFF2-40B4-BE49-F238E27FC236}">
                <a16:creationId xmlns="" xmlns:a16="http://schemas.microsoft.com/office/drawing/2014/main" id="{7A51DFD3-BCE9-44CC-B122-E9004E55B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786" y="0"/>
            <a:ext cx="9196786" cy="6870157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="" xmlns:a16="http://schemas.microsoft.com/office/drawing/2014/main" id="{6368650A-47E9-45F9-8E61-FEA5241E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50159"/>
              </p:ext>
            </p:extLst>
          </p:nvPr>
        </p:nvGraphicFramePr>
        <p:xfrm>
          <a:off x="2555776" y="1512000"/>
          <a:ext cx="7056784" cy="457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056784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Consolidated Shipping Services LLC</a:t>
                      </a:r>
                      <a:r>
                        <a:rPr lang="en-US" sz="24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| </a:t>
                      </a:r>
                      <a:r>
                        <a:rPr lang="en-US" sz="24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 Logistics</a:t>
                      </a:r>
                      <a:endParaRPr lang="el-G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="" xmlns:a16="http://schemas.microsoft.com/office/drawing/2014/main" id="{D8A7420F-FDD4-4599-A82C-DD95C866A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57272"/>
              </p:ext>
            </p:extLst>
          </p:nvPr>
        </p:nvGraphicFramePr>
        <p:xfrm>
          <a:off x="3131840" y="2383200"/>
          <a:ext cx="3668656" cy="1310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668656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</a:t>
                      </a:r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Raj George (Sr.</a:t>
                      </a:r>
                      <a:r>
                        <a:rPr lang="en-US" sz="20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VP – Projects)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   : +971 4 8872333 / Ext 151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  : +971 506532149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/>
                        </a:rPr>
                        <a:t>george@cssdubai.com</a:t>
                      </a:r>
                      <a:endParaRPr lang="en-US" sz="20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="" xmlns:a16="http://schemas.microsoft.com/office/drawing/2014/main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67473"/>
              </p:ext>
            </p:extLst>
          </p:nvPr>
        </p:nvGraphicFramePr>
        <p:xfrm>
          <a:off x="3131840" y="3762712"/>
          <a:ext cx="4968552" cy="2834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968552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</a:t>
                      </a:r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Sreenath.V (VP – Projects &amp; CFS)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   : +971 4 8872333 / Ext 130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  : +971 504543395</a:t>
                      </a:r>
                      <a:endParaRPr lang="en-US" sz="20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4"/>
                        </a:rPr>
                        <a:t>sreenath@cssdubai.com</a:t>
                      </a:r>
                      <a:endParaRPr lang="en-US" sz="20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</a:t>
                      </a:r>
                      <a:r>
                        <a:rPr lang="en-US" sz="20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Sajith V (Manager – Projects Operations</a:t>
                      </a: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   : +971 4 8872333 / Ext 122</a:t>
                      </a: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  : +971 506571221</a:t>
                      </a:r>
                    </a:p>
                    <a:p>
                      <a:pPr algn="l"/>
                      <a:r>
                        <a:rPr lang="en-US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4"/>
                        </a:rPr>
                        <a:t>sajithv@cssdubai.com</a:t>
                      </a:r>
                      <a:endParaRPr lang="en-US" sz="20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en-US" sz="20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="" xmlns:a16="http://schemas.microsoft.com/office/drawing/2014/main" id="{0B2332EE-396B-4AE5-B413-2954BFE96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427995"/>
              </p:ext>
            </p:extLst>
          </p:nvPr>
        </p:nvGraphicFramePr>
        <p:xfrm>
          <a:off x="3100096" y="6354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www.cssgroupsite.com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1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UAE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2012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onsolidated Shipping Services (CSS Group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1750"/>
            <a:ext cx="18669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5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3" y="1494204"/>
            <a:ext cx="6156175" cy="536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Υπότιτλος 2"/>
          <p:cNvSpPr txBox="1">
            <a:spLocks/>
          </p:cNvSpPr>
          <p:nvPr/>
        </p:nvSpPr>
        <p:spPr>
          <a:xfrm>
            <a:off x="3066091" y="1503626"/>
            <a:ext cx="5744023" cy="49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</p:txBody>
      </p:sp>
      <p:sp>
        <p:nvSpPr>
          <p:cNvPr id="12" name="Υπότιτλος 2"/>
          <p:cNvSpPr txBox="1">
            <a:spLocks/>
          </p:cNvSpPr>
          <p:nvPr/>
        </p:nvSpPr>
        <p:spPr>
          <a:xfrm>
            <a:off x="3066090" y="1503625"/>
            <a:ext cx="6077909" cy="534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l-GR" sz="2400" dirty="0"/>
          </a:p>
        </p:txBody>
      </p:sp>
      <p:pic>
        <p:nvPicPr>
          <p:cNvPr id="29" name="Εικόνα 28">
            <a:extLst>
              <a:ext uri="{FF2B5EF4-FFF2-40B4-BE49-F238E27FC236}">
                <a16:creationId xmlns="" xmlns:a16="http://schemas.microsoft.com/office/drawing/2014/main" id="{2F1776F6-59C3-4F25-AA95-44CFE5AC2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8" name="Πίνακας 7">
            <a:extLst>
              <a:ext uri="{FF2B5EF4-FFF2-40B4-BE49-F238E27FC236}">
                <a16:creationId xmlns="" xmlns:a16="http://schemas.microsoft.com/office/drawing/2014/main" id="{06A7B595-5DDB-4D93-A21B-C4EF636B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64715"/>
              </p:ext>
            </p:extLst>
          </p:nvPr>
        </p:nvGraphicFramePr>
        <p:xfrm>
          <a:off x="3207600" y="1530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Freight Forwarders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0" name="Πίνακας 9">
            <a:extLst>
              <a:ext uri="{FF2B5EF4-FFF2-40B4-BE49-F238E27FC236}">
                <a16:creationId xmlns="" xmlns:a16="http://schemas.microsoft.com/office/drawing/2014/main" id="{61922D1B-4981-461B-8431-048F24650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39872"/>
              </p:ext>
            </p:extLst>
          </p:nvPr>
        </p:nvGraphicFramePr>
        <p:xfrm>
          <a:off x="3207600" y="2422800"/>
          <a:ext cx="5936400" cy="1798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Power</a:t>
                      </a:r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Machinery</a:t>
                      </a:r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Oil </a:t>
                      </a:r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&amp; Gas</a:t>
                      </a:r>
                    </a:p>
                    <a:p>
                      <a:pPr algn="l"/>
                      <a:r>
                        <a:rPr lang="en-US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Petrochemical</a:t>
                      </a:r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Industrial Projects</a:t>
                      </a:r>
                    </a:p>
                    <a:p>
                      <a:pPr algn="l"/>
                      <a:r>
                        <a:rPr lang="en-US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Yachts</a:t>
                      </a:r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Construction</a:t>
                      </a:r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="" xmlns:a16="http://schemas.microsoft.com/office/drawing/2014/main" id="{02620F2B-630A-4F5A-B22C-06244DA3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544056"/>
              </p:ext>
            </p:extLst>
          </p:nvPr>
        </p:nvGraphicFramePr>
        <p:xfrm>
          <a:off x="3207600" y="6336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14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(Middle East) , 10 (Indian Subcontinent)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="" xmlns:a16="http://schemas.microsoft.com/office/drawing/2014/main" id="{14C52A23-22CF-4955-8106-2AC759554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3697"/>
              </p:ext>
            </p:extLst>
          </p:nvPr>
        </p:nvGraphicFramePr>
        <p:xfrm>
          <a:off x="3207600" y="50688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Middle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East / Indian subcontinent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6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UAE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2012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onsolidated Shipping Services (CSS Group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214" y="151178"/>
            <a:ext cx="18669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5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94205"/>
            <a:ext cx="5832648" cy="415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Υπότιτλος 2"/>
          <p:cNvSpPr txBox="1">
            <a:spLocks/>
          </p:cNvSpPr>
          <p:nvPr/>
        </p:nvSpPr>
        <p:spPr>
          <a:xfrm>
            <a:off x="3066091" y="2214284"/>
            <a:ext cx="5744023" cy="4167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/>
              <a:t> 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  <p:pic>
        <p:nvPicPr>
          <p:cNvPr id="13" name="Εικόνα 12">
            <a:extLst>
              <a:ext uri="{FF2B5EF4-FFF2-40B4-BE49-F238E27FC236}">
                <a16:creationId xmlns="" xmlns:a16="http://schemas.microsoft.com/office/drawing/2014/main" id="{8DF42225-10AB-4BD4-BED1-415A8F92F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sp>
        <p:nvSpPr>
          <p:cNvPr id="22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 txBox="1">
            <a:spLocks/>
          </p:cNvSpPr>
          <p:nvPr/>
        </p:nvSpPr>
        <p:spPr>
          <a:xfrm>
            <a:off x="2555776" y="332656"/>
            <a:ext cx="3600400" cy="7672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UAE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THLG member since 2012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50838" y="2465388"/>
            <a:ext cx="4662487" cy="51244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Petrofac International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Entrepose</a:t>
            </a: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 Contracting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Maritime Industries Services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Oilfields Supply Centre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Drake &amp; Scull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Weatherford Group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Smith International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Schlumberger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GE Electric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err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Dodsal</a:t>
            </a: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 Engineering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Baker Hughes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GB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Consolidated C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contractors International Company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Gulf Piping Company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Gulf Specialized Mechanical &amp; Engineering Co’ 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r>
              <a:rPr lang="en-US" sz="1200" dirty="0" err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Eversendai</a:t>
            </a:r>
            <a:r>
              <a:rPr lang="en-US" sz="12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 Offshore</a:t>
            </a:r>
            <a:endParaRPr lang="en-GB" sz="1200" dirty="0" smtClean="0">
              <a:solidFill>
                <a:schemeClr val="tx1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171450" indent="-171450" algn="l">
              <a:buFont typeface="Arial" panose="020B0604020202020204" pitchFamily="34" charset="0"/>
              <a:buChar char="•"/>
              <a:defRPr/>
            </a:pPr>
            <a:endParaRPr lang="en-GB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5151438" y="2424113"/>
            <a:ext cx="47371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600" baseline="-25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 baseline="-25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 baseline="-25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 baseline="-25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 baseline="-25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aseline="-25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Gulf Craft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ABB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 err="1">
                <a:effectLst/>
              </a:rPr>
              <a:t>Adyard</a:t>
            </a:r>
            <a:r>
              <a:rPr lang="en-GB" altLang="en-US" sz="1200" baseline="0" dirty="0">
                <a:effectLst/>
              </a:rPr>
              <a:t> Abu Dhabi</a:t>
            </a:r>
            <a:endParaRPr lang="en-US" altLang="en-US" sz="1200" baseline="0" dirty="0">
              <a:effectLst/>
            </a:endParaRP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MI Gulf Services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Halliburton Pipelines &amp; Process Services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 err="1">
                <a:effectLst/>
              </a:rPr>
              <a:t>Technostat</a:t>
            </a:r>
            <a:endParaRPr lang="en-GB" altLang="en-US" sz="1200" baseline="0" dirty="0">
              <a:effectLst/>
            </a:endParaRP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 err="1">
                <a:effectLst/>
              </a:rPr>
              <a:t>Kentz</a:t>
            </a:r>
            <a:r>
              <a:rPr lang="en-GB" altLang="en-US" sz="1200" baseline="0" dirty="0">
                <a:effectLst/>
              </a:rPr>
              <a:t> 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Global Process Systems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OMV </a:t>
            </a:r>
            <a:r>
              <a:rPr lang="en-GB" altLang="en-US" sz="1200" baseline="0" dirty="0" err="1">
                <a:effectLst/>
              </a:rPr>
              <a:t>GmBH</a:t>
            </a:r>
            <a:endParaRPr lang="en-GB" altLang="en-US" sz="1200" baseline="0" dirty="0">
              <a:effectLst/>
            </a:endParaRP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 err="1">
                <a:effectLst/>
              </a:rPr>
              <a:t>Lamprell</a:t>
            </a:r>
            <a:r>
              <a:rPr lang="en-GB" altLang="en-US" sz="1200" baseline="0" dirty="0">
                <a:effectLst/>
              </a:rPr>
              <a:t>  Dubai 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National Oil Well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Christensen Gulf Services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Larsen &amp; Toubro Limited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Total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SBM </a:t>
            </a:r>
            <a:r>
              <a:rPr lang="en-GB" altLang="en-US" sz="1200" baseline="0" dirty="0" err="1">
                <a:effectLst/>
              </a:rPr>
              <a:t>Atlantia</a:t>
            </a:r>
            <a:endParaRPr lang="en-GB" altLang="en-US" sz="1200" baseline="0" dirty="0">
              <a:effectLst/>
            </a:endParaRP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>
                <a:effectLst/>
              </a:rPr>
              <a:t>GE Oil &amp; Gas</a:t>
            </a:r>
          </a:p>
          <a:p>
            <a:pPr marL="171450" indent="-171450" algn="l" eaLnBrk="1" hangingPunct="1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altLang="en-US" sz="1200" baseline="0" dirty="0" smtClean="0">
                <a:effectLst/>
              </a:rPr>
              <a:t>ALSTOM Transport SA</a:t>
            </a:r>
            <a:endParaRPr lang="en-US" altLang="en-US" sz="1200" baseline="0" dirty="0">
              <a:effectLst/>
            </a:endParaRPr>
          </a:p>
        </p:txBody>
      </p:sp>
      <p:pic>
        <p:nvPicPr>
          <p:cNvPr id="3074" name="Picture 2" descr="Consolidated Shipping Services (CSS Group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8431"/>
            <a:ext cx="18669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08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2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3F847B47-150C-4843-A28E-2F3CA0943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4639" y="1966913"/>
            <a:ext cx="8185794" cy="398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en-US" sz="1600" b="1" dirty="0" smtClean="0">
              <a:latin typeface="Verdana" pitchFamily="34" charset="0"/>
              <a:ea typeface="ＭＳ Ｐゴシック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en-US" sz="1600" b="1" dirty="0" smtClean="0">
              <a:latin typeface="Verdana" pitchFamily="34" charset="0"/>
              <a:ea typeface="ＭＳ Ｐゴシック" pitchFamily="34" charset="-128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CSS successfully manage every aspect of logistics during the projects life span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Management defined strictly by the complexity of cargo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Monitoring purchase orders globally with updates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Dedicated hands on projects / contract co-ordination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Expert onsite supervision at origin, destination or any other transit point as required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Technical planning for all heavy lifts and over dimensional loads via special trucks, barges, ocean vessels and aircrafts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Optimal combination of liner services part / full charters to meet project /contract needs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Detailed and accurate documentation with status updated report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Advise on optimal cargo specifications to minimize cost and maximize safe handling</a:t>
            </a:r>
          </a:p>
        </p:txBody>
      </p:sp>
      <p:sp>
        <p:nvSpPr>
          <p:cNvPr id="11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 txBox="1">
            <a:spLocks/>
          </p:cNvSpPr>
          <p:nvPr/>
        </p:nvSpPr>
        <p:spPr>
          <a:xfrm>
            <a:off x="2555776" y="332656"/>
            <a:ext cx="3600400" cy="7672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UAE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THLG member since 2012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onsolidated Shipping Services (CSS Group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9532"/>
            <a:ext cx="18669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5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97256477-E172-462E-8F1C-9687F389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" y="10716"/>
            <a:ext cx="9144000" cy="68450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in other Groups:</a:t>
            </a:r>
            <a:endParaRPr lang="el-G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Resultado de imagem para gpln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05" y="5619954"/>
            <a:ext cx="1413685" cy="78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358" y="5674569"/>
            <a:ext cx="1804029" cy="634751"/>
          </a:xfrm>
          <a:prstGeom prst="rect">
            <a:avLst/>
          </a:prstGeom>
        </p:spPr>
      </p:pic>
      <p:sp>
        <p:nvSpPr>
          <p:cNvPr id="27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 txBox="1">
            <a:spLocks/>
          </p:cNvSpPr>
          <p:nvPr/>
        </p:nvSpPr>
        <p:spPr>
          <a:xfrm>
            <a:off x="2555776" y="332656"/>
            <a:ext cx="3600400" cy="7672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UAE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THLG member since 2012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74639" y="1966913"/>
            <a:ext cx="8185794" cy="398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en-US" sz="1600" b="1" dirty="0" smtClean="0">
              <a:latin typeface="Verdana" pitchFamily="34" charset="0"/>
              <a:ea typeface="ＭＳ Ｐゴシック" pitchFamily="34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en-US" sz="1600" b="1" dirty="0" smtClean="0">
              <a:latin typeface="Verdana" pitchFamily="34" charset="0"/>
              <a:ea typeface="ＭＳ Ｐゴシック" pitchFamily="34" charset="-128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Dubai METRO Expansion project (Transport)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Al </a:t>
            </a:r>
            <a:r>
              <a:rPr lang="en-US" altLang="en-US" sz="1600" dirty="0" err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Zour</a:t>
            </a: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 New Refinery project – Kuwait (Oil &amp; Gas)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DEWA Substation project – Dubai (Power)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err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Sweihan</a:t>
            </a: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 Solar Park project – Abu Dhabi (Solar)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 err="1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BeAAT</a:t>
            </a:r>
            <a:r>
              <a:rPr lang="en-US" altLang="en-US" sz="1600" dirty="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 Expansion project – Abu Dhabi (Waster </a:t>
            </a:r>
            <a:r>
              <a:rPr lang="en-US" altLang="en-US" sz="1600" smtClean="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rPr>
              <a:t>Water Treatment)</a:t>
            </a:r>
            <a:endParaRPr lang="en-US" altLang="en-US" sz="1600" dirty="0" smtClean="0">
              <a:solidFill>
                <a:schemeClr val="tx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pic>
        <p:nvPicPr>
          <p:cNvPr id="5122" name="Picture 2" descr="Consolidated Shipping Services (CSS Group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765"/>
            <a:ext cx="18669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26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357</Words>
  <Application>Microsoft Office PowerPoint</Application>
  <PresentationFormat>Προβολή στην οθόνη (4:3)</PresentationFormat>
  <Paragraphs>89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UAE THLG member since 2012</vt:lpstr>
      <vt:lpstr>UAE THLG member since 2012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Profile THLG member since 2006</dc:title>
  <dc:creator>user</dc:creator>
  <cp:lastModifiedBy>user</cp:lastModifiedBy>
  <cp:revision>79</cp:revision>
  <cp:lastPrinted>2018-03-23T12:48:57Z</cp:lastPrinted>
  <dcterms:created xsi:type="dcterms:W3CDTF">2017-11-25T11:32:26Z</dcterms:created>
  <dcterms:modified xsi:type="dcterms:W3CDTF">2018-04-23T11:46:43Z</dcterms:modified>
</cp:coreProperties>
</file>