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4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9" r:id="rId3"/>
    <p:sldId id="256" r:id="rId4"/>
    <p:sldId id="260" r:id="rId5"/>
    <p:sldId id="261" r:id="rId6"/>
    <p:sldId id="265" r:id="rId7"/>
    <p:sldId id="266" r:id="rId8"/>
    <p:sldId id="267" r:id="rId9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nig, Tobias" initials="KT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8A8A8A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7" autoAdjust="0"/>
    <p:restoredTop sz="94660"/>
  </p:normalViewPr>
  <p:slideViewPr>
    <p:cSldViewPr>
      <p:cViewPr>
        <p:scale>
          <a:sx n="107" d="100"/>
          <a:sy n="107" d="100"/>
        </p:scale>
        <p:origin x="-7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2T16:30:46.827" idx="3">
    <p:pos x="5760" y="4"/>
    <p:text>Labels could be a bit bigger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22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64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23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iichiro.onishi@jp.rhenu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comments" Target="../comments/comment1.xm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rhenus.global/" TargetMode="External"/><Relationship Id="rId13" Type="http://schemas.openxmlformats.org/officeDocument/2006/relationships/image" Target="../media/image33.png"/><Relationship Id="rId18" Type="http://schemas.openxmlformats.org/officeDocument/2006/relationships/image" Target="../media/image36.jpeg"/><Relationship Id="rId3" Type="http://schemas.openxmlformats.org/officeDocument/2006/relationships/video" Target="https://www.youtube.com/embed/Blr3hT2_QHc" TargetMode="External"/><Relationship Id="rId7" Type="http://schemas.openxmlformats.org/officeDocument/2006/relationships/hyperlink" Target="https://youtu.be/K4l7PRTWduk" TargetMode="External"/><Relationship Id="rId12" Type="http://schemas.openxmlformats.org/officeDocument/2006/relationships/hyperlink" Target="https://www.youtube.com/channel/UCHavrhpiZ2ok_Y4lPjlQaxg" TargetMode="External"/><Relationship Id="rId17" Type="http://schemas.openxmlformats.org/officeDocument/2006/relationships/image" Target="../media/image35.jpeg"/><Relationship Id="rId2" Type="http://schemas.openxmlformats.org/officeDocument/2006/relationships/video" Target="https://www.youtube.com/embed/tqgl9PTAVII" TargetMode="External"/><Relationship Id="rId16" Type="http://schemas.openxmlformats.org/officeDocument/2006/relationships/image" Target="../media/image2.png"/><Relationship Id="rId1" Type="http://schemas.openxmlformats.org/officeDocument/2006/relationships/video" Target="https://www.youtube.com/embed/dKhIHwrZY4c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2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34.png"/><Relationship Id="rId10" Type="http://schemas.openxmlformats.org/officeDocument/2006/relationships/hyperlink" Target="https://www.linkedin.com/company/rhenus-logistics/" TargetMode="External"/><Relationship Id="rId19" Type="http://schemas.openxmlformats.org/officeDocument/2006/relationships/image" Target="../media/image3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1.png"/><Relationship Id="rId14" Type="http://schemas.openxmlformats.org/officeDocument/2006/relationships/hyperlink" Target="http://www.rhenusproject.com/en/gallery/case-studie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g"/><Relationship Id="rId10" Type="http://schemas.openxmlformats.org/officeDocument/2006/relationships/image" Target="../media/image44.jpeg"/><Relationship Id="rId4" Type="http://schemas.openxmlformats.org/officeDocument/2006/relationships/image" Target="../media/image2.png"/><Relationship Id="rId9" Type="http://schemas.openxmlformats.org/officeDocument/2006/relationships/image" Target="../media/image43.jpeg"/><Relationship Id="rId14" Type="http://schemas.openxmlformats.org/officeDocument/2006/relationships/image" Target="../media/image4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eg"/><Relationship Id="rId3" Type="http://schemas.openxmlformats.org/officeDocument/2006/relationships/image" Target="../media/image38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2.png"/><Relationship Id="rId9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3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6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Rhenus Project Logistics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www.rhenusproject.com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96044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Switzerland, USA,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Japan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385" t="17800" r="56103" b="77300"/>
          <a:stretch/>
        </p:blipFill>
        <p:spPr>
          <a:xfrm>
            <a:off x="6948264" y="435862"/>
            <a:ext cx="2054312" cy="513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348880"/>
            <a:ext cx="2736304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96338"/>
              </p:ext>
            </p:extLst>
          </p:nvPr>
        </p:nvGraphicFramePr>
        <p:xfrm>
          <a:off x="232730" y="2172824"/>
          <a:ext cx="8587743" cy="337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581">
                  <a:extLst>
                    <a:ext uri="{9D8B030D-6E8A-4147-A177-3AD203B41FA5}">
                      <a16:colId xmlns:a16="http://schemas.microsoft.com/office/drawing/2014/main" xmlns="" val="3793431199"/>
                    </a:ext>
                  </a:extLst>
                </a:gridCol>
                <a:gridCol w="2862581">
                  <a:extLst>
                    <a:ext uri="{9D8B030D-6E8A-4147-A177-3AD203B41FA5}">
                      <a16:colId xmlns:a16="http://schemas.microsoft.com/office/drawing/2014/main" xmlns="" val="3808168233"/>
                    </a:ext>
                  </a:extLst>
                </a:gridCol>
                <a:gridCol w="2862581">
                  <a:extLst>
                    <a:ext uri="{9D8B030D-6E8A-4147-A177-3AD203B41FA5}">
                      <a16:colId xmlns:a16="http://schemas.microsoft.com/office/drawing/2014/main" xmlns="" val="1716314009"/>
                    </a:ext>
                  </a:extLst>
                </a:gridCol>
              </a:tblGrid>
              <a:tr h="938725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Contact 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Contact 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882870"/>
                  </a:ext>
                </a:extLst>
              </a:tr>
              <a:tr h="76027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Colin </a:t>
                      </a:r>
                      <a:r>
                        <a:rPr lang="en-IN" dirty="0" err="1" smtClean="0"/>
                        <a:t>D’Abreo</a:t>
                      </a:r>
                      <a:endParaRPr lang="en-IN" dirty="0" smtClean="0"/>
                    </a:p>
                    <a:p>
                      <a:pPr algn="ctr"/>
                      <a:r>
                        <a:rPr lang="en-US" sz="1000" dirty="0" smtClean="0"/>
                        <a:t>Cell: +1 917-297-7355</a:t>
                      </a:r>
                    </a:p>
                    <a:p>
                      <a:pPr algn="ctr"/>
                      <a:r>
                        <a:rPr lang="en-US" sz="1000" dirty="0" smtClean="0"/>
                        <a:t>colin.dabreo@us.rhenus.com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 Kitts</a:t>
                      </a:r>
                    </a:p>
                    <a:p>
                      <a:pPr algn="ctr"/>
                      <a:r>
                        <a:rPr lang="en-US" sz="1000" dirty="0" smtClean="0"/>
                        <a:t>Mob: +1 917 981 5991</a:t>
                      </a:r>
                    </a:p>
                    <a:p>
                      <a:pPr algn="ctr"/>
                      <a:r>
                        <a:rPr lang="en-US" sz="1000" dirty="0" smtClean="0"/>
                        <a:t>Skype: </a:t>
                      </a:r>
                      <a:r>
                        <a:rPr lang="en-US" sz="1000" dirty="0" err="1" smtClean="0"/>
                        <a:t>jkittskog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john.kitts@us.rhenus.com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9321267"/>
                  </a:ext>
                </a:extLst>
              </a:tr>
              <a:tr h="658911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Roger </a:t>
                      </a:r>
                      <a:r>
                        <a:rPr lang="en-US" dirty="0" err="1" smtClean="0"/>
                        <a:t>Kuendig</a:t>
                      </a:r>
                      <a:r>
                        <a:rPr lang="de-DE" dirty="0" smtClean="0"/>
                        <a:t> </a:t>
                      </a:r>
                    </a:p>
                    <a:p>
                      <a:pPr algn="ctr"/>
                      <a:r>
                        <a:rPr lang="de-DE" sz="1000" dirty="0" smtClean="0"/>
                        <a:t>Tel. +41 (0)41 784 23 56</a:t>
                      </a:r>
                    </a:p>
                    <a:p>
                      <a:pPr algn="ctr"/>
                      <a:r>
                        <a:rPr lang="de-DE" sz="1000" dirty="0" smtClean="0"/>
                        <a:t>roger.kuendig@ch.rhenus.com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Tobias</a:t>
                      </a:r>
                      <a:r>
                        <a:rPr lang="en-IN" baseline="0" dirty="0" smtClean="0"/>
                        <a:t> Koenig</a:t>
                      </a:r>
                    </a:p>
                    <a:p>
                      <a:pPr algn="ctr"/>
                      <a:r>
                        <a:rPr lang="en-IN" sz="1000" baseline="0" dirty="0" smtClean="0"/>
                        <a:t>+4915115052758</a:t>
                      </a:r>
                    </a:p>
                    <a:p>
                      <a:pPr algn="ctr"/>
                      <a:r>
                        <a:rPr lang="en-US" sz="1000" dirty="0" smtClean="0"/>
                        <a:t>tobias.koenig@de.rhenus.com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679496"/>
                  </a:ext>
                </a:extLst>
              </a:tr>
              <a:tr h="938725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Seiichiro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Onishi</a:t>
                      </a:r>
                      <a:endParaRPr lang="en-US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u="none" dirty="0" smtClean="0">
                          <a:solidFill>
                            <a:schemeClr val="tx1"/>
                          </a:solidFill>
                        </a:rPr>
                        <a:t>+81-70-2161-3155</a:t>
                      </a:r>
                      <a:endParaRPr lang="en-US" sz="10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IN" sz="1000" u="none" dirty="0" smtClean="0">
                          <a:solidFill>
                            <a:schemeClr val="tx1"/>
                          </a:solidFill>
                          <a:hlinkClick r:id="rId4"/>
                        </a:rPr>
                        <a:t>Seiichiro.onishi@jp.rhenus.com</a:t>
                      </a:r>
                      <a:endParaRPr lang="en-IN" sz="10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Carsten Schroeter</a:t>
                      </a:r>
                    </a:p>
                    <a:p>
                      <a:pPr algn="ctr"/>
                      <a:r>
                        <a:rPr lang="en-IN" sz="1000" dirty="0" smtClean="0"/>
                        <a:t>+49 175 184 63 10</a:t>
                      </a:r>
                    </a:p>
                    <a:p>
                      <a:pPr algn="ctr"/>
                      <a:r>
                        <a:rPr lang="en-US" sz="1000" dirty="0" smtClean="0"/>
                        <a:t>Carsten.Schroeter@de.rhenus.com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592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88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47045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Freight Forwarders –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Logistics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72379"/>
              </p:ext>
            </p:extLst>
          </p:nvPr>
        </p:nvGraphicFramePr>
        <p:xfrm>
          <a:off x="3207600" y="24228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Power: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Renewable,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Hydro, Fossil Fuel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Mining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IN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</a:t>
                      </a:r>
                      <a:r>
                        <a:rPr lang="en-IN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Machinery, Industrial </a:t>
                      </a:r>
                      <a:r>
                        <a:rPr lang="en-IN" sz="2500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Equipments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Petrochemical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54530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IN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</a:t>
                      </a:r>
                      <a:r>
                        <a:rPr lang="en-IN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offices globally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53290"/>
              </p:ext>
            </p:extLst>
          </p:nvPr>
        </p:nvGraphicFramePr>
        <p:xfrm>
          <a:off x="3207600" y="50688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Global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8385" t="17800" r="56103" b="77300"/>
          <a:stretch/>
        </p:blipFill>
        <p:spPr>
          <a:xfrm>
            <a:off x="6948264" y="435862"/>
            <a:ext cx="2054312" cy="513578"/>
          </a:xfrm>
          <a:prstGeom prst="rect">
            <a:avLst/>
          </a:prstGeom>
        </p:spPr>
      </p:pic>
      <p:sp>
        <p:nvSpPr>
          <p:cNvPr id="14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96044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Switzerland, USA, Japan</a:t>
            </a:r>
            <a:b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smtClean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8385" t="17800" r="56103" b="77300"/>
          <a:stretch/>
        </p:blipFill>
        <p:spPr>
          <a:xfrm>
            <a:off x="6948264" y="435862"/>
            <a:ext cx="2054312" cy="513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7" y="2436637"/>
            <a:ext cx="974593" cy="974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25" y="5741857"/>
            <a:ext cx="2138102" cy="452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44" y="2006562"/>
            <a:ext cx="1048555" cy="1966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55" y="2586235"/>
            <a:ext cx="797119" cy="4520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77" y="2244001"/>
            <a:ext cx="1241480" cy="2385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0" y="3988279"/>
            <a:ext cx="863755" cy="2465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4" y="2793056"/>
            <a:ext cx="1079922" cy="409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78" y="3214996"/>
            <a:ext cx="564566" cy="5645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1" y="6120066"/>
            <a:ext cx="1400667" cy="4064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23" y="2436214"/>
            <a:ext cx="1241480" cy="6724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63" y="1606868"/>
            <a:ext cx="1640658" cy="554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8" y="3616217"/>
            <a:ext cx="999553" cy="5721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1" b="35025"/>
          <a:stretch/>
        </p:blipFill>
        <p:spPr>
          <a:xfrm>
            <a:off x="359527" y="4613030"/>
            <a:ext cx="2173008" cy="5459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51" y="2938579"/>
            <a:ext cx="1502425" cy="568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68" y="4598909"/>
            <a:ext cx="293558" cy="2870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07" y="3797808"/>
            <a:ext cx="1564266" cy="2871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32" y="4444525"/>
            <a:ext cx="614971" cy="9224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27" y="4458308"/>
            <a:ext cx="2565037" cy="3847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39" y="3913544"/>
            <a:ext cx="1817085" cy="2889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33" y="5154148"/>
            <a:ext cx="2333193" cy="3208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1" y="4712663"/>
            <a:ext cx="925894" cy="6677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30" y="5507487"/>
            <a:ext cx="472021" cy="1784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72" y="5862176"/>
            <a:ext cx="859904" cy="6643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39" y="5945456"/>
            <a:ext cx="1631927" cy="349220"/>
          </a:xfrm>
          <a:prstGeom prst="rect">
            <a:avLst/>
          </a:prstGeom>
        </p:spPr>
      </p:pic>
      <p:sp>
        <p:nvSpPr>
          <p:cNvPr id="43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96044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Switzerland, USA,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Japan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385" t="17800" r="56103" b="77300"/>
          <a:stretch/>
        </p:blipFill>
        <p:spPr>
          <a:xfrm>
            <a:off x="6948264" y="435862"/>
            <a:ext cx="2054312" cy="513578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342975" y="2020129"/>
            <a:ext cx="8725682" cy="3168352"/>
          </a:xfrm>
          <a:prstGeom prst="rect">
            <a:avLst/>
          </a:prstGeom>
        </p:spPr>
        <p:txBody>
          <a:bodyPr vert="horz" lIns="91440" tIns="45720" rIns="91440" bIns="45720" numCol="3" rtlCol="0" anchor="ctr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IN" b="1" dirty="0" smtClean="0">
                <a:solidFill>
                  <a:schemeClr val="accent2"/>
                </a:solidFill>
              </a:rPr>
              <a:t>Technical Services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In house engineering expertise for heavy-lift and oversized cargo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Route surveys &amp; technical feasibility analysis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Multi-modal transport experience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Supervision of handling, lashing and securing of cargo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1000" dirty="0" smtClean="0"/>
              <a:t>Latest and safest packing arrangements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Liaison with public works and authorities, police escort, traffic management </a:t>
            </a:r>
            <a:r>
              <a:rPr lang="en-US" sz="1000" dirty="0" err="1" smtClean="0"/>
              <a:t>etc</a:t>
            </a:r>
            <a:endParaRPr lang="en-US" sz="10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1000" dirty="0" smtClean="0"/>
              <a:t>Build temporary roads, bridges, jetties</a:t>
            </a:r>
            <a:endParaRPr lang="en-US" sz="10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1000" dirty="0" smtClean="0"/>
              <a:t>Completely digitized operations- EDIs</a:t>
            </a:r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IN" sz="1000" dirty="0"/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IN" sz="1000" dirty="0"/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US" sz="1000" dirty="0" smtClean="0"/>
          </a:p>
          <a:p>
            <a:pPr>
              <a:buClr>
                <a:schemeClr val="accent2"/>
              </a:buClr>
            </a:pPr>
            <a:r>
              <a:rPr lang="en-IN" sz="1000" b="1" dirty="0" smtClean="0">
                <a:solidFill>
                  <a:schemeClr val="accent2"/>
                </a:solidFill>
              </a:rPr>
              <a:t>Commercial Services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Break bulk and heavy-lift shipments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Air, Ocean, Road, Rail, Short-sea shipments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Unloading and installations at jobsite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1000" dirty="0" smtClean="0"/>
              <a:t>Complete plant decommissioning and relocation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1000" dirty="0" smtClean="0"/>
              <a:t>Shutdown management services</a:t>
            </a:r>
            <a:endParaRPr lang="en-US" sz="10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Charter and part charter services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Customs formalities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1000" dirty="0" smtClean="0"/>
              <a:t>Packing services</a:t>
            </a:r>
            <a:endParaRPr lang="en-US" sz="10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H&amp;S compliant </a:t>
            </a:r>
            <a:r>
              <a:rPr lang="en-US" sz="1000" dirty="0" err="1" smtClean="0"/>
              <a:t>labour</a:t>
            </a:r>
            <a:r>
              <a:rPr lang="en-US" sz="1000" dirty="0" smtClean="0"/>
              <a:t> and equipment arrangements</a:t>
            </a:r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IN" sz="1000" dirty="0"/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IN" sz="1000" dirty="0"/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IN" sz="1000" dirty="0"/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endParaRPr lang="en-IN" sz="1000" dirty="0" smtClean="0"/>
          </a:p>
          <a:p>
            <a:pPr>
              <a:buClr>
                <a:schemeClr val="accent2"/>
              </a:buClr>
            </a:pPr>
            <a:r>
              <a:rPr lang="en-IN" sz="1000" b="1" dirty="0">
                <a:solidFill>
                  <a:schemeClr val="accent2"/>
                </a:solidFill>
              </a:rPr>
              <a:t>Ancillary Services</a:t>
            </a:r>
            <a:endParaRPr lang="en-US" sz="1000" b="1" dirty="0">
              <a:solidFill>
                <a:schemeClr val="accent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1000" dirty="0" smtClean="0"/>
              <a:t>Offshore logistics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1000" dirty="0" smtClean="0"/>
              <a:t>Port logistics services</a:t>
            </a:r>
            <a:endParaRPr lang="en-US" sz="10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Advanced Warehousing solutions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Digital platforms for track and trace / </a:t>
            </a:r>
            <a:r>
              <a:rPr lang="en-US" sz="1000" dirty="0" err="1" smtClean="0"/>
              <a:t>IoT</a:t>
            </a:r>
            <a:r>
              <a:rPr lang="en-US" sz="1000" dirty="0" smtClean="0"/>
              <a:t> based solutions for 360° overview and complete control – No installations needed!</a:t>
            </a:r>
          </a:p>
          <a:p>
            <a:pPr>
              <a:buClr>
                <a:schemeClr val="accent2"/>
              </a:buClr>
            </a:pPr>
            <a:endParaRPr lang="en-IN" sz="1000" b="1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endParaRPr lang="en-US" sz="1000" dirty="0" smtClean="0"/>
          </a:p>
          <a:p>
            <a:pPr>
              <a:buClr>
                <a:schemeClr val="accent2"/>
              </a:buClr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96044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Switzerland, USA,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Japan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" y="10716"/>
            <a:ext cx="9144000" cy="6845046"/>
          </a:xfrm>
          <a:prstGeom prst="rect">
            <a:avLst/>
          </a:prstGeom>
        </p:spPr>
      </p:pic>
      <p:sp>
        <p:nvSpPr>
          <p:cNvPr id="24" name="Ορθογώνιο 23">
            <a:hlinkClick r:id="rId7"/>
            <a:extLst>
              <a:ext uri="{FF2B5EF4-FFF2-40B4-BE49-F238E27FC236}">
                <a16:creationId xmlns:a16="http://schemas.microsoft.com/office/drawing/2014/main" xmlns="" id="{A40B9C54-F404-4F60-96A3-44F83C0D06F1}"/>
              </a:ext>
            </a:extLst>
          </p:cNvPr>
          <p:cNvSpPr/>
          <p:nvPr/>
        </p:nvSpPr>
        <p:spPr>
          <a:xfrm>
            <a:off x="155189" y="3130531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376092"/>
                </a:solidFill>
              </a:rPr>
              <a:t>Heavylift</a:t>
            </a:r>
            <a:r>
              <a:rPr lang="en-US" sz="1200" b="1" dirty="0" smtClean="0">
                <a:solidFill>
                  <a:srgbClr val="376092"/>
                </a:solidFill>
              </a:rPr>
              <a:t> to Tunisia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1DC0C-4735-460E-B115-40FFA03A575F}"/>
              </a:ext>
            </a:extLst>
          </p:cNvPr>
          <p:cNvSpPr txBox="1"/>
          <p:nvPr/>
        </p:nvSpPr>
        <p:spPr>
          <a:xfrm>
            <a:off x="5214338" y="2202429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pic>
        <p:nvPicPr>
          <p:cNvPr id="4" name="Εικόνα 3">
            <a:hlinkClick r:id="rId8"/>
            <a:extLst>
              <a:ext uri="{FF2B5EF4-FFF2-40B4-BE49-F238E27FC236}">
                <a16:creationId xmlns:a16="http://schemas.microsoft.com/office/drawing/2014/main" xmlns="" id="{E3D2B094-6F0B-4767-A606-EFE8D1407C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99" y="2695141"/>
            <a:ext cx="396000" cy="396000"/>
          </a:xfrm>
          <a:prstGeom prst="rect">
            <a:avLst/>
          </a:prstGeom>
        </p:spPr>
      </p:pic>
      <p:pic>
        <p:nvPicPr>
          <p:cNvPr id="9" name="Εικόνα 8">
            <a:hlinkClick r:id="rId10"/>
            <a:extLst>
              <a:ext uri="{FF2B5EF4-FFF2-40B4-BE49-F238E27FC236}">
                <a16:creationId xmlns:a16="http://schemas.microsoft.com/office/drawing/2014/main" xmlns="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74" y="2695141"/>
            <a:ext cx="435272" cy="396000"/>
          </a:xfrm>
          <a:prstGeom prst="rect">
            <a:avLst/>
          </a:prstGeom>
        </p:spPr>
      </p:pic>
      <p:pic>
        <p:nvPicPr>
          <p:cNvPr id="13" name="Εικόνα 12">
            <a:hlinkClick r:id="rId12"/>
            <a:extLst>
              <a:ext uri="{FF2B5EF4-FFF2-40B4-BE49-F238E27FC236}">
                <a16:creationId xmlns:a16="http://schemas.microsoft.com/office/drawing/2014/main" xmlns="" id="{29B7230B-47D4-444D-B2E9-5E09FBA722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53" y="2673541"/>
            <a:ext cx="439200" cy="439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07FEC27-4E1A-4FC7-A2FD-D1A1657FEA31}"/>
              </a:ext>
            </a:extLst>
          </p:cNvPr>
          <p:cNvSpPr txBox="1"/>
          <p:nvPr/>
        </p:nvSpPr>
        <p:spPr>
          <a:xfrm>
            <a:off x="674690" y="5458108"/>
            <a:ext cx="324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Read all about our projects:</a:t>
            </a:r>
            <a:endParaRPr lang="en-US" sz="2000" dirty="0"/>
          </a:p>
        </p:txBody>
      </p:sp>
      <p:pic>
        <p:nvPicPr>
          <p:cNvPr id="19" name="Εικόνα 18">
            <a:hlinkClick r:id="rId14"/>
            <a:extLst>
              <a:ext uri="{FF2B5EF4-FFF2-40B4-BE49-F238E27FC236}">
                <a16:creationId xmlns:a16="http://schemas.microsoft.com/office/drawing/2014/main" xmlns="" id="{B7E18679-053B-47EC-9908-4279AE19C53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90" y="5913320"/>
            <a:ext cx="646883" cy="39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/>
          <a:srcRect l="38385" t="17800" r="56103" b="77300"/>
          <a:stretch/>
        </p:blipFill>
        <p:spPr>
          <a:xfrm>
            <a:off x="6948264" y="435862"/>
            <a:ext cx="2054312" cy="513578"/>
          </a:xfrm>
          <a:prstGeom prst="rect">
            <a:avLst/>
          </a:prstGeom>
        </p:spPr>
      </p:pic>
      <p:pic>
        <p:nvPicPr>
          <p:cNvPr id="10" name="dKhIHwrZY4c"/>
          <p:cNvPicPr>
            <a:picLocks noRot="1" noChangeAspect="1"/>
          </p:cNvPicPr>
          <p:nvPr>
            <a:videoFile r:link="rId1"/>
          </p:nvPr>
        </p:nvPicPr>
        <p:blipFill>
          <a:blip r:embed="rId17"/>
          <a:stretch>
            <a:fillRect/>
          </a:stretch>
        </p:blipFill>
        <p:spPr>
          <a:xfrm>
            <a:off x="269776" y="2136593"/>
            <a:ext cx="1282995" cy="976148"/>
          </a:xfrm>
          <a:prstGeom prst="rect">
            <a:avLst/>
          </a:prstGeom>
        </p:spPr>
      </p:pic>
      <p:pic>
        <p:nvPicPr>
          <p:cNvPr id="14" name="tqgl9PTAVII"/>
          <p:cNvPicPr>
            <a:picLocks noRot="1" noChangeAspect="1"/>
          </p:cNvPicPr>
          <p:nvPr>
            <a:videoFile r:link="rId2"/>
          </p:nvPr>
        </p:nvPicPr>
        <p:blipFill>
          <a:blip r:embed="rId18"/>
          <a:stretch>
            <a:fillRect/>
          </a:stretch>
        </p:blipFill>
        <p:spPr>
          <a:xfrm>
            <a:off x="2774365" y="2126641"/>
            <a:ext cx="1269195" cy="994613"/>
          </a:xfrm>
          <a:prstGeom prst="rect">
            <a:avLst/>
          </a:prstGeom>
        </p:spPr>
      </p:pic>
      <p:sp>
        <p:nvSpPr>
          <p:cNvPr id="30" name="Ορθογώνιο 23">
            <a:hlinkClick r:id="rId7"/>
            <a:extLst>
              <a:ext uri="{FF2B5EF4-FFF2-40B4-BE49-F238E27FC236}">
                <a16:creationId xmlns:a16="http://schemas.microsoft.com/office/drawing/2014/main" xmlns="" id="{A40B9C54-F404-4F60-96A3-44F83C0D06F1}"/>
              </a:ext>
            </a:extLst>
          </p:cNvPr>
          <p:cNvSpPr/>
          <p:nvPr/>
        </p:nvSpPr>
        <p:spPr>
          <a:xfrm>
            <a:off x="2616919" y="3110992"/>
            <a:ext cx="17230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76092"/>
                </a:solidFill>
              </a:rPr>
              <a:t>Project Cargo to Russia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3" name="Blr3hT2_QHc"/>
          <p:cNvPicPr>
            <a:picLocks noRot="1" noChangeAspect="1"/>
          </p:cNvPicPr>
          <p:nvPr>
            <a:videoFile r:link="rId3"/>
          </p:nvPr>
        </p:nvPicPr>
        <p:blipFill>
          <a:blip r:embed="rId19"/>
          <a:stretch>
            <a:fillRect/>
          </a:stretch>
        </p:blipFill>
        <p:spPr>
          <a:xfrm>
            <a:off x="1446490" y="3749694"/>
            <a:ext cx="1705637" cy="959421"/>
          </a:xfrm>
          <a:prstGeom prst="rect">
            <a:avLst/>
          </a:prstGeom>
        </p:spPr>
      </p:pic>
      <p:sp>
        <p:nvSpPr>
          <p:cNvPr id="18" name="Ορθογώνιο 23">
            <a:hlinkClick r:id="rId7"/>
            <a:extLst>
              <a:ext uri="{FF2B5EF4-FFF2-40B4-BE49-F238E27FC236}">
                <a16:creationId xmlns:a16="http://schemas.microsoft.com/office/drawing/2014/main" xmlns="" id="{A40B9C54-F404-4F60-96A3-44F83C0D06F1}"/>
              </a:ext>
            </a:extLst>
          </p:cNvPr>
          <p:cNvSpPr/>
          <p:nvPr/>
        </p:nvSpPr>
        <p:spPr>
          <a:xfrm>
            <a:off x="1584593" y="4735466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376092"/>
                </a:solidFill>
              </a:rPr>
              <a:t>Heavylift</a:t>
            </a:r>
            <a:r>
              <a:rPr lang="en-US" sz="1200" b="1" dirty="0" smtClean="0">
                <a:solidFill>
                  <a:srgbClr val="376092"/>
                </a:solidFill>
              </a:rPr>
              <a:t> to USA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96044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Switzerland, USA,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Japan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1"/>
          <a:stretch/>
        </p:blipFill>
        <p:spPr>
          <a:xfrm>
            <a:off x="0" y="-21490"/>
            <a:ext cx="9144000" cy="1290250"/>
          </a:xfrm>
          <a:prstGeom prst="rect">
            <a:avLst/>
          </a:prstGeom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8385" t="17800" r="56103" b="77300"/>
          <a:stretch/>
        </p:blipFill>
        <p:spPr>
          <a:xfrm>
            <a:off x="6948264" y="435862"/>
            <a:ext cx="2054312" cy="5135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8532" y="1522940"/>
            <a:ext cx="1997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68686"/>
                </a:solidFill>
              </a:rPr>
              <a:t>Case Studies :</a:t>
            </a:r>
            <a:endParaRPr lang="en-US" sz="2200" dirty="0">
              <a:solidFill>
                <a:srgbClr val="86868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36464"/>
              </p:ext>
            </p:extLst>
          </p:nvPr>
        </p:nvGraphicFramePr>
        <p:xfrm>
          <a:off x="323528" y="1991982"/>
          <a:ext cx="8568952" cy="431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15120807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275945110"/>
                    </a:ext>
                  </a:extLst>
                </a:gridCol>
              </a:tblGrid>
              <a:tr h="442528">
                <a:tc>
                  <a:txBody>
                    <a:bodyPr/>
                    <a:lstStyle/>
                    <a:p>
                      <a:r>
                        <a:rPr lang="en-IN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Recent Projects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471439"/>
                  </a:ext>
                </a:extLst>
              </a:tr>
              <a:tr h="899063"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N America</a:t>
                      </a:r>
                    </a:p>
                    <a:p>
                      <a:endParaRPr lang="en-IN" sz="1000" dirty="0" smtClean="0"/>
                    </a:p>
                    <a:p>
                      <a:endParaRPr lang="en-IN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0713073"/>
                  </a:ext>
                </a:extLst>
              </a:tr>
              <a:tr h="971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/>
                        <a:t>S.</a:t>
                      </a:r>
                      <a:r>
                        <a:rPr lang="en-IN" sz="1000" baseline="0" dirty="0" smtClean="0"/>
                        <a:t> America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6537952"/>
                  </a:ext>
                </a:extLst>
              </a:tr>
              <a:tr h="1119363"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W. Europe</a:t>
                      </a:r>
                    </a:p>
                    <a:p>
                      <a:endParaRPr lang="en-IN" sz="1000" dirty="0" smtClean="0"/>
                    </a:p>
                    <a:p>
                      <a:endParaRPr lang="en-IN" sz="1000" dirty="0" smtClean="0"/>
                    </a:p>
                    <a:p>
                      <a:endParaRPr lang="en-IN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3051056"/>
                  </a:ext>
                </a:extLst>
              </a:tr>
              <a:tr h="885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/>
                        <a:t>E. Europe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491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7643"/>
            <a:ext cx="1152128" cy="594066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8" y="2424651"/>
            <a:ext cx="1269430" cy="5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86" y="3337127"/>
            <a:ext cx="1152127" cy="6443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1" b="32979"/>
          <a:stretch/>
        </p:blipFill>
        <p:spPr>
          <a:xfrm>
            <a:off x="5400098" y="3337126"/>
            <a:ext cx="1269430" cy="6443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6"/>
          <a:stretch/>
        </p:blipFill>
        <p:spPr>
          <a:xfrm rot="10800000">
            <a:off x="7452317" y="3337125"/>
            <a:ext cx="1222161" cy="644310"/>
          </a:xfrm>
          <a:prstGeom prst="rect">
            <a:avLst/>
          </a:prstGeom>
        </p:spPr>
      </p:pic>
      <p:pic>
        <p:nvPicPr>
          <p:cNvPr id="33" name="Picture 5" descr="C:\Users\holger.hohl\Desktop\Temporäre Dateien\SAM_646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 bwMode="auto">
          <a:xfrm>
            <a:off x="3419872" y="4365104"/>
            <a:ext cx="11521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Bildplatzhalter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r="14479" b="23317"/>
          <a:stretch/>
        </p:blipFill>
        <p:spPr>
          <a:xfrm>
            <a:off x="7524327" y="4365104"/>
            <a:ext cx="1149195" cy="720080"/>
          </a:xfrm>
          <a:prstGeom prst="rect">
            <a:avLst/>
          </a:prstGeom>
        </p:spPr>
      </p:pic>
      <p:pic>
        <p:nvPicPr>
          <p:cNvPr id="37" name="Picture 5" descr="C:\Users\holger.hohl\Desktop\Temporäre Dateien\IMG_563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2"/>
          <a:stretch/>
        </p:blipFill>
        <p:spPr bwMode="auto">
          <a:xfrm>
            <a:off x="7452319" y="2424651"/>
            <a:ext cx="1221203" cy="5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Placeholder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0" r="10314" b="19170"/>
          <a:stretch/>
        </p:blipFill>
        <p:spPr>
          <a:xfrm>
            <a:off x="3419871" y="5494604"/>
            <a:ext cx="1152128" cy="638064"/>
          </a:xfrm>
          <a:prstGeom prst="rect">
            <a:avLst/>
          </a:prstGeom>
        </p:spPr>
      </p:pic>
      <p:sp>
        <p:nvSpPr>
          <p:cNvPr id="41" name="object 3"/>
          <p:cNvSpPr/>
          <p:nvPr/>
        </p:nvSpPr>
        <p:spPr>
          <a:xfrm>
            <a:off x="7524326" y="5521423"/>
            <a:ext cx="1149195" cy="611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"/>
          <p:cNvSpPr/>
          <p:nvPr/>
        </p:nvSpPr>
        <p:spPr>
          <a:xfrm>
            <a:off x="5400096" y="5521423"/>
            <a:ext cx="1269431" cy="6112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Grafik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5" y="4384413"/>
            <a:ext cx="1269431" cy="700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3868" y="297936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Petrochemical</a:t>
            </a:r>
          </a:p>
          <a:p>
            <a:pPr algn="ctr"/>
            <a:r>
              <a:rPr lang="en-IN" sz="1000" dirty="0" smtClean="0"/>
              <a:t>USA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5418092" y="297936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Power</a:t>
            </a:r>
          </a:p>
          <a:p>
            <a:pPr algn="ctr"/>
            <a:r>
              <a:rPr lang="en-IN" sz="1000" dirty="0" smtClean="0"/>
              <a:t>USA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7450852" y="299425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Heavy Machinery</a:t>
            </a:r>
          </a:p>
          <a:p>
            <a:pPr algn="ctr"/>
            <a:r>
              <a:rPr lang="en-IN" sz="1000" dirty="0" smtClean="0"/>
              <a:t>Mexico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3444359" y="394591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Airport Equipment</a:t>
            </a:r>
          </a:p>
          <a:p>
            <a:pPr algn="ctr"/>
            <a:r>
              <a:rPr lang="en-IN" sz="1000" dirty="0" smtClean="0"/>
              <a:t>El Salvador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5433542" y="394591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Airport Equipment</a:t>
            </a:r>
          </a:p>
          <a:p>
            <a:pPr algn="ctr"/>
            <a:r>
              <a:rPr lang="en-IN" sz="1000" dirty="0" smtClean="0"/>
              <a:t>Bolivia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7497737" y="395813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Airport Equipment</a:t>
            </a:r>
          </a:p>
          <a:p>
            <a:pPr algn="ctr"/>
            <a:r>
              <a:rPr lang="en-IN" sz="1000" dirty="0" smtClean="0"/>
              <a:t>Paraguay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3279033" y="5075417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Power</a:t>
            </a:r>
          </a:p>
          <a:p>
            <a:pPr algn="ctr"/>
            <a:r>
              <a:rPr lang="en-IN" sz="1000" dirty="0" smtClean="0"/>
              <a:t>Germany - Bangladesh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5331771" y="5075417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Solar</a:t>
            </a:r>
          </a:p>
          <a:p>
            <a:pPr algn="ctr"/>
            <a:r>
              <a:rPr lang="en-IN" sz="1000" dirty="0" smtClean="0"/>
              <a:t>China - England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7377266" y="5053611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Heavy Machinery</a:t>
            </a:r>
          </a:p>
          <a:p>
            <a:pPr algn="ctr"/>
            <a:r>
              <a:rPr lang="en-IN" sz="1000" dirty="0" smtClean="0"/>
              <a:t>Germany - Tunisia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3234691" y="6103299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err="1" smtClean="0"/>
              <a:t>Petrochemicil</a:t>
            </a:r>
            <a:endParaRPr lang="en-IN" sz="1000" dirty="0" smtClean="0"/>
          </a:p>
          <a:p>
            <a:pPr algn="ctr"/>
            <a:r>
              <a:rPr lang="en-IN" sz="1000" dirty="0" smtClean="0"/>
              <a:t>Russia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5379508" y="6103299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Power</a:t>
            </a:r>
          </a:p>
          <a:p>
            <a:pPr algn="ctr"/>
            <a:r>
              <a:rPr lang="en-IN" sz="1000" dirty="0" smtClean="0"/>
              <a:t>Uzbekistan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7390454" y="6129619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Heavy Machinery</a:t>
            </a:r>
          </a:p>
          <a:p>
            <a:pPr algn="ctr"/>
            <a:r>
              <a:rPr lang="en-IN" sz="1000" dirty="0" smtClean="0"/>
              <a:t>Turkmenistan</a:t>
            </a:r>
            <a:endParaRPr lang="en-US" sz="1000" dirty="0"/>
          </a:p>
        </p:txBody>
      </p:sp>
      <p:sp>
        <p:nvSpPr>
          <p:cNvPr id="36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96044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Switzerland, USA,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Japan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1"/>
          <a:stretch/>
        </p:blipFill>
        <p:spPr>
          <a:xfrm>
            <a:off x="0" y="-21490"/>
            <a:ext cx="9144000" cy="1290250"/>
          </a:xfrm>
          <a:prstGeom prst="rect">
            <a:avLst/>
          </a:prstGeom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8385" t="17800" r="56103" b="77300"/>
          <a:stretch/>
        </p:blipFill>
        <p:spPr>
          <a:xfrm>
            <a:off x="6948264" y="435862"/>
            <a:ext cx="2054312" cy="5135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8532" y="1522940"/>
            <a:ext cx="1997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68686"/>
                </a:solidFill>
              </a:rPr>
              <a:t>Case Studies :</a:t>
            </a:r>
            <a:endParaRPr lang="en-US" sz="2200" dirty="0">
              <a:solidFill>
                <a:srgbClr val="86868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4758"/>
              </p:ext>
            </p:extLst>
          </p:nvPr>
        </p:nvGraphicFramePr>
        <p:xfrm>
          <a:off x="323528" y="1991982"/>
          <a:ext cx="8568952" cy="429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151208071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xmlns="" val="2275945110"/>
                    </a:ext>
                  </a:extLst>
                </a:gridCol>
              </a:tblGrid>
              <a:tr h="600452">
                <a:tc>
                  <a:txBody>
                    <a:bodyPr/>
                    <a:lstStyle/>
                    <a:p>
                      <a:r>
                        <a:rPr lang="en-IN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Recent Projects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471439"/>
                  </a:ext>
                </a:extLst>
              </a:tr>
              <a:tr h="958338">
                <a:tc>
                  <a:txBody>
                    <a:bodyPr/>
                    <a:lstStyle/>
                    <a:p>
                      <a:r>
                        <a:rPr lang="en-IN" dirty="0" smtClean="0"/>
                        <a:t>Middle East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0713073"/>
                  </a:ext>
                </a:extLst>
              </a:tr>
              <a:tr h="100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Africa</a:t>
                      </a:r>
                      <a:r>
                        <a:rPr lang="en-IN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6537952"/>
                  </a:ext>
                </a:extLst>
              </a:tr>
              <a:tr h="962628">
                <a:tc>
                  <a:txBody>
                    <a:bodyPr/>
                    <a:lstStyle/>
                    <a:p>
                      <a:r>
                        <a:rPr lang="en-IN" dirty="0" smtClean="0"/>
                        <a:t>India</a:t>
                      </a:r>
                      <a:r>
                        <a:rPr lang="en-IN" baseline="0" dirty="0" smtClean="0"/>
                        <a:t> / South East Asia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3051056"/>
                  </a:ext>
                </a:extLst>
              </a:tr>
              <a:tr h="766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China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491001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01" y="2636912"/>
            <a:ext cx="140010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01" y="2636912"/>
            <a:ext cx="1547664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00" y="3573016"/>
            <a:ext cx="1400101" cy="687218"/>
          </a:xfrm>
          <a:prstGeom prst="rect">
            <a:avLst/>
          </a:prstGeom>
        </p:spPr>
      </p:pic>
      <p:pic>
        <p:nvPicPr>
          <p:cNvPr id="12" name="Picture Placeholder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b="10698"/>
          <a:stretch>
            <a:fillRect/>
          </a:stretch>
        </p:blipFill>
        <p:spPr>
          <a:xfrm>
            <a:off x="2176500" y="4555272"/>
            <a:ext cx="1400101" cy="687218"/>
          </a:xfrm>
          <a:prstGeom prst="rect">
            <a:avLst/>
          </a:prstGeom>
        </p:spPr>
      </p:pic>
      <p:pic>
        <p:nvPicPr>
          <p:cNvPr id="13" name="Picture 4" descr="C:\Users\holger.hohl\Desktop\Temporäre Dateien\IMG_107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2" b="21132"/>
          <a:stretch/>
        </p:blipFill>
        <p:spPr bwMode="auto">
          <a:xfrm>
            <a:off x="4488601" y="4555272"/>
            <a:ext cx="1547664" cy="6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holger.hohl\Desktop\Temporäre Dateien\IMG_333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"/>
          <a:stretch/>
        </p:blipFill>
        <p:spPr bwMode="auto">
          <a:xfrm>
            <a:off x="6948263" y="4555272"/>
            <a:ext cx="1728193" cy="6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Placeholder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6" b="20426"/>
          <a:stretch>
            <a:fillRect/>
          </a:stretch>
        </p:blipFill>
        <p:spPr>
          <a:xfrm>
            <a:off x="2176500" y="5557495"/>
            <a:ext cx="1400101" cy="607809"/>
          </a:xfrm>
          <a:prstGeom prst="rect">
            <a:avLst/>
          </a:prstGeom>
        </p:spPr>
      </p:pic>
      <p:pic>
        <p:nvPicPr>
          <p:cNvPr id="17" name="Picture 3" descr="C:\Users\holger.hohl\Desktop\Temporäre Dateien\P105046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01" y="5584314"/>
            <a:ext cx="1547664" cy="5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Placeholder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>
            <a:fillRect/>
          </a:stretch>
        </p:blipFill>
        <p:spPr>
          <a:xfrm>
            <a:off x="6948262" y="5584249"/>
            <a:ext cx="1728193" cy="5810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80567" y="3212976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Petrochemical</a:t>
            </a:r>
          </a:p>
          <a:p>
            <a:pPr algn="ctr"/>
            <a:r>
              <a:rPr lang="en-IN" sz="1000" dirty="0" smtClean="0"/>
              <a:t>UAE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602461" y="3226698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Power </a:t>
            </a:r>
          </a:p>
          <a:p>
            <a:pPr algn="ctr"/>
            <a:r>
              <a:rPr lang="en-IN" sz="1000" dirty="0" smtClean="0"/>
              <a:t>Bahrain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159649" y="4189150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Petrochemical</a:t>
            </a:r>
          </a:p>
          <a:p>
            <a:pPr algn="ctr"/>
            <a:r>
              <a:rPr lang="en-IN" sz="1000" dirty="0" smtClean="0"/>
              <a:t>South Africa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59649" y="5186860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Rolling Stock</a:t>
            </a:r>
          </a:p>
          <a:p>
            <a:pPr algn="ctr"/>
            <a:r>
              <a:rPr lang="en-IN" sz="1000" dirty="0" smtClean="0"/>
              <a:t>India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53955" y="5186860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Wind</a:t>
            </a:r>
          </a:p>
          <a:p>
            <a:pPr algn="ctr"/>
            <a:r>
              <a:rPr lang="en-IN" sz="1000" dirty="0" smtClean="0"/>
              <a:t>India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095456" y="5194441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Heavy Machinery</a:t>
            </a:r>
          </a:p>
          <a:p>
            <a:pPr algn="ctr"/>
            <a:r>
              <a:rPr lang="en-IN" sz="1000" dirty="0" smtClean="0"/>
              <a:t>Bangladesh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62990" y="6120331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Petrochemical</a:t>
            </a:r>
          </a:p>
          <a:p>
            <a:pPr algn="ctr"/>
            <a:r>
              <a:rPr lang="en-IN" sz="1000" dirty="0" smtClean="0"/>
              <a:t>China - Ghana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4610923" y="6107018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Power</a:t>
            </a:r>
          </a:p>
          <a:p>
            <a:pPr algn="ctr"/>
            <a:r>
              <a:rPr lang="en-IN" sz="1000" dirty="0" smtClean="0"/>
              <a:t>Germany - China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290046" y="6169208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Heavy Machinery</a:t>
            </a:r>
          </a:p>
          <a:p>
            <a:pPr algn="ctr"/>
            <a:r>
              <a:rPr lang="en-IN" sz="1000" dirty="0" smtClean="0"/>
              <a:t>China – Russia </a:t>
            </a:r>
            <a:endParaRPr lang="en-US" sz="1000" dirty="0"/>
          </a:p>
        </p:txBody>
      </p:sp>
      <p:sp>
        <p:nvSpPr>
          <p:cNvPr id="28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96044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Switzerland, USA,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Japan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1"/>
          <a:stretch/>
        </p:blipFill>
        <p:spPr>
          <a:xfrm>
            <a:off x="0" y="-21490"/>
            <a:ext cx="9144000" cy="1290250"/>
          </a:xfrm>
          <a:prstGeom prst="rect">
            <a:avLst/>
          </a:prstGeom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8385" t="17800" r="56103" b="77300"/>
          <a:stretch/>
        </p:blipFill>
        <p:spPr>
          <a:xfrm>
            <a:off x="6948264" y="435862"/>
            <a:ext cx="2054312" cy="5135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8532" y="1522940"/>
            <a:ext cx="1997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68686"/>
                </a:solidFill>
              </a:rPr>
              <a:t>Case Studies :</a:t>
            </a:r>
            <a:endParaRPr lang="en-US" sz="2200" dirty="0">
              <a:solidFill>
                <a:srgbClr val="868686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18991"/>
              </p:ext>
            </p:extLst>
          </p:nvPr>
        </p:nvGraphicFramePr>
        <p:xfrm>
          <a:off x="323528" y="1991982"/>
          <a:ext cx="8568952" cy="266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15120807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275945110"/>
                    </a:ext>
                  </a:extLst>
                </a:gridCol>
              </a:tblGrid>
              <a:tr h="474794">
                <a:tc>
                  <a:txBody>
                    <a:bodyPr/>
                    <a:lstStyle/>
                    <a:p>
                      <a:r>
                        <a:rPr lang="en-IN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Recent Projects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471439"/>
                  </a:ext>
                </a:extLst>
              </a:tr>
              <a:tr h="1144259"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Asia Pacific</a:t>
                      </a:r>
                    </a:p>
                    <a:p>
                      <a:endParaRPr lang="en-IN" sz="1000" dirty="0" smtClean="0"/>
                    </a:p>
                    <a:p>
                      <a:endParaRPr lang="en-IN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0713073"/>
                  </a:ext>
                </a:extLst>
              </a:tr>
              <a:tr h="1042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/>
                        <a:t>Japan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6537952"/>
                  </a:ext>
                </a:extLst>
              </a:tr>
            </a:tbl>
          </a:graphicData>
        </a:graphic>
      </p:graphicFrame>
      <p:pic>
        <p:nvPicPr>
          <p:cNvPr id="10" name="Picture Placeholder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2" r="1517" b="20522"/>
          <a:stretch/>
        </p:blipFill>
        <p:spPr>
          <a:xfrm>
            <a:off x="3481812" y="2492896"/>
            <a:ext cx="1351289" cy="6094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87022" y="3073347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Petrochemical</a:t>
            </a:r>
          </a:p>
          <a:p>
            <a:pPr algn="ctr"/>
            <a:r>
              <a:rPr lang="en-IN" sz="1000" dirty="0" smtClean="0"/>
              <a:t>Vietnam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97708" y="3102335"/>
            <a:ext cx="156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Power</a:t>
            </a:r>
          </a:p>
          <a:p>
            <a:pPr algn="ctr"/>
            <a:r>
              <a:rPr lang="en-IN" sz="1000" dirty="0" smtClean="0"/>
              <a:t>Thailand</a:t>
            </a:r>
            <a:endParaRPr lang="en-US" sz="10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79" y="2492896"/>
            <a:ext cx="1285695" cy="60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80999" y="3103792"/>
            <a:ext cx="156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Heavy Machinery</a:t>
            </a:r>
          </a:p>
          <a:p>
            <a:pPr algn="ctr"/>
            <a:r>
              <a:rPr lang="en-IN" sz="1000" dirty="0" smtClean="0"/>
              <a:t>Philippines</a:t>
            </a:r>
            <a:endParaRPr lang="en-US" sz="1000" dirty="0"/>
          </a:p>
        </p:txBody>
      </p:sp>
      <p:pic>
        <p:nvPicPr>
          <p:cNvPr id="16" name="Picture 15" descr="DSC08926[1]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1346983" cy="609439"/>
          </a:xfrm>
          <a:prstGeom prst="rect">
            <a:avLst/>
          </a:prstGeom>
        </p:spPr>
      </p:pic>
      <p:pic>
        <p:nvPicPr>
          <p:cNvPr id="17" name="Picture 14" descr="DSC059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1812" y="3603249"/>
            <a:ext cx="1351289" cy="6178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99297" y="4238532"/>
            <a:ext cx="14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Petrochemical</a:t>
            </a:r>
          </a:p>
          <a:p>
            <a:pPr algn="ctr"/>
            <a:r>
              <a:rPr lang="en-IN" sz="1000" dirty="0" smtClean="0"/>
              <a:t>Japan - USA</a:t>
            </a:r>
            <a:endParaRPr lang="en-US" sz="1000" dirty="0"/>
          </a:p>
        </p:txBody>
      </p:sp>
      <p:sp>
        <p:nvSpPr>
          <p:cNvPr id="2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96044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Switzerland, USA,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Japan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405</Words>
  <Application>Microsoft Office PowerPoint</Application>
  <PresentationFormat>Προβολή στην οθόνη (4:3)</PresentationFormat>
  <Paragraphs>167</Paragraphs>
  <Slides>8</Slides>
  <Notes>4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Switzerland, USA, Japan THLG member since 2006</vt:lpstr>
      <vt:lpstr>Παρουσίαση του PowerPoint</vt:lpstr>
      <vt:lpstr>Switzerland, USA, Japan THLG member since 2006</vt:lpstr>
      <vt:lpstr>Switzerland, USA, Japan THLG member since 2006</vt:lpstr>
      <vt:lpstr>Switzerland, USA, Japan THLG member since 2006</vt:lpstr>
      <vt:lpstr>Switzerland, USA, Japan THLG member since 2006</vt:lpstr>
      <vt:lpstr>Switzerland, USA, Japan THLG member since 2006</vt:lpstr>
      <vt:lpstr>Switzerland, USA, Japan THLG member since 2006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</cp:lastModifiedBy>
  <cp:revision>81</cp:revision>
  <cp:lastPrinted>2018-03-23T12:48:57Z</cp:lastPrinted>
  <dcterms:created xsi:type="dcterms:W3CDTF">2017-11-25T11:32:26Z</dcterms:created>
  <dcterms:modified xsi:type="dcterms:W3CDTF">2018-04-23T12:14:21Z</dcterms:modified>
</cp:coreProperties>
</file>