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17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3884"/>
        <p:guide pos="17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15/10/2018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ibechini@alggrup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www.alggrupo.com/" TargetMode="External"/><Relationship Id="rId4" Type="http://schemas.openxmlformats.org/officeDocument/2006/relationships/hyperlink" Target="mailto:lcleminson@alggrup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2.tif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sta-logistik-grupo/" TargetMode="External"/><Relationship Id="rId13" Type="http://schemas.microsoft.com/office/2007/relationships/hdphoto" Target="../media/hdphoto1.wdp"/><Relationship Id="rId18" Type="http://schemas.openxmlformats.org/officeDocument/2006/relationships/hyperlink" Target="http://www.alggrupo.com/en/Projects/" TargetMode="External"/><Relationship Id="rId26" Type="http://schemas.openxmlformats.org/officeDocument/2006/relationships/hyperlink" Target="http://www.jctrans.net/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25.jpg"/><Relationship Id="rId7" Type="http://schemas.openxmlformats.org/officeDocument/2006/relationships/hyperlink" Target="http://www.alggrupo.com/en/Projects/2017/169/Shell_halves_Shipment_for_USA/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3.jpeg"/><Relationship Id="rId25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alggrupo.com/default.asp?idIdioma=en&amp;idSeccion=proyectos&amp;id1=2017&amp;id2=171&amp;aux=english" TargetMode="External"/><Relationship Id="rId20" Type="http://schemas.openxmlformats.org/officeDocument/2006/relationships/hyperlink" Target="http://www.agln.co/" TargetMode="Externa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K4l7PRTWduk" TargetMode="External"/><Relationship Id="rId11" Type="http://schemas.openxmlformats.org/officeDocument/2006/relationships/hyperlink" Target="http://www.alggrupo.com/en/Projects/2017/170/Steel_Plates_for_a_refinery_in_Iran/" TargetMode="External"/><Relationship Id="rId24" Type="http://schemas.openxmlformats.org/officeDocument/2006/relationships/hyperlink" Target="http://g7networks.com/" TargetMode="External"/><Relationship Id="rId5" Type="http://schemas.openxmlformats.org/officeDocument/2006/relationships/hyperlink" Target="http://www.alggrupo.com/en/Projects/2018/175/Transport_of_a_Turbine_for_Liquefied_Gas_Plant_in_Russia/" TargetMode="External"/><Relationship Id="rId15" Type="http://schemas.openxmlformats.org/officeDocument/2006/relationships/image" Target="../media/image22.jpeg"/><Relationship Id="rId23" Type="http://schemas.openxmlformats.org/officeDocument/2006/relationships/image" Target="../media/image26.jpg"/><Relationship Id="rId28" Type="http://schemas.openxmlformats.org/officeDocument/2006/relationships/hyperlink" Target="https://atlas-network.com/" TargetMode="External"/><Relationship Id="rId10" Type="http://schemas.openxmlformats.org/officeDocument/2006/relationships/hyperlink" Target="https://youtu.be/gSRmMcMAfzY" TargetMode="External"/><Relationship Id="rId19" Type="http://schemas.openxmlformats.org/officeDocument/2006/relationships/image" Target="../media/image24.jpg"/><Relationship Id="rId31" Type="http://schemas.openxmlformats.org/officeDocument/2006/relationships/image" Target="../media/image2.tiff"/><Relationship Id="rId4" Type="http://schemas.openxmlformats.org/officeDocument/2006/relationships/hyperlink" Target="https://youtu.be/gzgrjlXit4Y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1.jpeg"/><Relationship Id="rId22" Type="http://schemas.openxmlformats.org/officeDocument/2006/relationships/hyperlink" Target="https://easycargonetwork.com/" TargetMode="External"/><Relationship Id="rId27" Type="http://schemas.openxmlformats.org/officeDocument/2006/relationships/image" Target="../media/image28.jpg"/><Relationship Id="rId30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09636"/>
              </p:ext>
            </p:extLst>
          </p:nvPr>
        </p:nvGraphicFramePr>
        <p:xfrm>
          <a:off x="3207600" y="151200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DCS ASTA </a:t>
                      </a: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LOGISTIK, </a:t>
                      </a:r>
                      <a:r>
                        <a:rPr lang="en-US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S.L.U.</a:t>
                      </a:r>
                      <a:endParaRPr lang="el-G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90513"/>
              </p:ext>
            </p:extLst>
          </p:nvPr>
        </p:nvGraphicFramePr>
        <p:xfrm>
          <a:off x="3207600" y="2383200"/>
          <a:ext cx="5936400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Franco Ribechini / Project Director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+34 932 697 031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M:+34 618 056 940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fribechini@alggrupo.com</a:t>
                      </a:r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83040"/>
              </p:ext>
            </p:extLst>
          </p:nvPr>
        </p:nvGraphicFramePr>
        <p:xfrm>
          <a:off x="3207600" y="4176000"/>
          <a:ext cx="5936400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Ruben Alvarez / Project Manager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+34 984 110 052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M:+34 659 139 947</a:t>
                      </a:r>
                    </a:p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ralvarez@alggrupo.com</a:t>
                      </a:r>
                      <a:endPara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72262"/>
              </p:ext>
            </p:extLst>
          </p:nvPr>
        </p:nvGraphicFramePr>
        <p:xfrm>
          <a:off x="3207600" y="635400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www.alggrupo.com</a:t>
                      </a:r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07" y="27620"/>
            <a:ext cx="1487065" cy="14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85597"/>
              </p:ext>
            </p:extLst>
          </p:nvPr>
        </p:nvGraphicFramePr>
        <p:xfrm>
          <a:off x="3207600" y="153000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Forwarders / Chartering / Ship Agents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06801"/>
              </p:ext>
            </p:extLst>
          </p:nvPr>
        </p:nvGraphicFramePr>
        <p:xfrm>
          <a:off x="3207600" y="2204864"/>
          <a:ext cx="5936400" cy="3017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Renewable Energies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Petrochemical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Oil &amp; Gas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Mining &amp; Cement Plants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Rolling Stock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Chemical plants</a:t>
                      </a:r>
                    </a:p>
                    <a:p>
                      <a:pPr algn="l"/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Nuclear Power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98101"/>
              </p:ext>
            </p:extLst>
          </p:nvPr>
        </p:nvGraphicFramePr>
        <p:xfrm>
          <a:off x="3207600" y="6336000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8 - Spain </a:t>
                      </a:r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 1 - Algeria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43905"/>
              </p:ext>
            </p:extLst>
          </p:nvPr>
        </p:nvGraphicFramePr>
        <p:xfrm>
          <a:off x="3207600" y="5420072"/>
          <a:ext cx="59364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Spain, </a:t>
                      </a:r>
                      <a:r>
                        <a:rPr lang="en-US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Portugal, Algeria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4" name="Τίτλος 1">
            <a:extLst>
              <a:ext uri="{FF2B5EF4-FFF2-40B4-BE49-F238E27FC236}">
                <a16:creationId xmlns:a16="http://schemas.microsoft.com/office/drawing/2014/main" xmlns="" id="{3DFAD35F-4DD3-417D-807C-23066EB9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07" y="27620"/>
            <a:ext cx="1487065" cy="14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0"/>
            <a:ext cx="9144000" cy="6845046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xmlns="" id="{1D25594A-89DF-4630-8A66-C2781AD97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49A146C-CC2F-432E-8528-F5887DF71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99292"/>
            <a:ext cx="1565729" cy="782036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xmlns="" id="{DE977709-BAC5-44BA-BF07-986CF207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07775"/>
            <a:ext cx="1428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6DC5E7C-59D0-4CBE-AA47-C0001D875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40446"/>
            <a:ext cx="1438275" cy="5524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43A1F0D-ADA9-4525-848A-B4417D564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28020"/>
            <a:ext cx="1438275" cy="723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DF7C6D2-C597-435A-AD9B-95F35C85E7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1704791" cy="7544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5A28DC9-2056-471A-9474-E6149E6B9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99" y="5373216"/>
            <a:ext cx="1212873" cy="12128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EC55A2-A920-4D2A-8F0B-3CFF6359C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02409"/>
            <a:ext cx="962025" cy="609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C930C4C-C0E8-466F-806A-ACEA1A5B4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13" y="1484784"/>
            <a:ext cx="1438275" cy="14382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89028AD-CF45-4457-8A24-FD4FB29B4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3" y="1844824"/>
            <a:ext cx="2324385" cy="7515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00A4201-00E0-46C8-B465-BE1C9A233A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98" y="2780928"/>
            <a:ext cx="2053294" cy="1143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D708BDF-3957-4B6B-A7F9-876E879D94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82" y="5517232"/>
            <a:ext cx="1808512" cy="8670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425C136-2289-4B47-93F2-8F74470714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59018"/>
            <a:ext cx="2378769" cy="6231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07" y="27620"/>
            <a:ext cx="1487065" cy="14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03771"/>
              </p:ext>
            </p:extLst>
          </p:nvPr>
        </p:nvGraphicFramePr>
        <p:xfrm>
          <a:off x="3203848" y="1512000"/>
          <a:ext cx="5940152" cy="5212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40152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Turnkey: Project logistic concept analysis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Technical route and infrastructure survey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Vessel and Aircraft Chartering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Shipbrokers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 handling operations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Abnormal road transport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Warehousing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Special packaging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L/S/D services</a:t>
                      </a:r>
                    </a:p>
                    <a:p>
                      <a:pPr algn="l"/>
                      <a:r>
                        <a:rPr lang="en-GB" sz="2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Operations survey reports</a:t>
                      </a:r>
                      <a:endParaRPr lang="en-GB" sz="2400" b="0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Sea, Air and Rail Freight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Customs clearance service, AEO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Fiscal customs consultancy</a:t>
                      </a:r>
                    </a:p>
                    <a:p>
                      <a:pPr algn="l"/>
                      <a:r>
                        <a:rPr lang="en-GB" sz="2400" b="0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Domestic and Worldwide insurance coverage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8" name="Τίτλος 1">
            <a:extLst>
              <a:ext uri="{FF2B5EF4-FFF2-40B4-BE49-F238E27FC236}">
                <a16:creationId xmlns:a16="http://schemas.microsoft.com/office/drawing/2014/main" xmlns="" id="{13808C9F-2E1F-43EF-BDEE-F9A53D1AC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07" y="27620"/>
            <a:ext cx="1487065" cy="14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23" name="Ορθογώνιο 22">
            <a:hlinkClick r:id="rId4"/>
            <a:extLst>
              <a:ext uri="{FF2B5EF4-FFF2-40B4-BE49-F238E27FC236}">
                <a16:creationId xmlns:a16="http://schemas.microsoft.com/office/drawing/2014/main" xmlns="" id="{655A9DD4-F290-4AAD-AC83-1A16902C0D74}"/>
              </a:ext>
            </a:extLst>
          </p:cNvPr>
          <p:cNvSpPr/>
          <p:nvPr/>
        </p:nvSpPr>
        <p:spPr>
          <a:xfrm>
            <a:off x="44550" y="3063443"/>
            <a:ext cx="15121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5"/>
              </a:rPr>
              <a:t>Oil &amp; Gas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4" name="Ορθογώνιο 23">
            <a:hlinkClick r:id="rId6"/>
            <a:extLst>
              <a:ext uri="{FF2B5EF4-FFF2-40B4-BE49-F238E27FC236}">
                <a16:creationId xmlns:a16="http://schemas.microsoft.com/office/drawing/2014/main" xmlns="" id="{A40B9C54-F404-4F60-96A3-44F83C0D06F1}"/>
              </a:ext>
            </a:extLst>
          </p:cNvPr>
          <p:cNvSpPr/>
          <p:nvPr/>
        </p:nvSpPr>
        <p:spPr>
          <a:xfrm>
            <a:off x="1556718" y="306344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7"/>
              </a:rPr>
              <a:t>Project Cargo Expertise</a:t>
            </a:r>
            <a:endParaRPr lang="en-US" sz="1200" b="1" dirty="0">
              <a:solidFill>
                <a:srgbClr val="37609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1DC0C-4735-460E-B115-40FFA03A575F}"/>
              </a:ext>
            </a:extLst>
          </p:cNvPr>
          <p:cNvSpPr txBox="1"/>
          <p:nvPr/>
        </p:nvSpPr>
        <p:spPr>
          <a:xfrm>
            <a:off x="6336336" y="2202429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9" name="Εικόνα 8">
            <a:hlinkClick r:id="rId8"/>
            <a:extLst>
              <a:ext uri="{FF2B5EF4-FFF2-40B4-BE49-F238E27FC236}">
                <a16:creationId xmlns:a16="http://schemas.microsoft.com/office/drawing/2014/main" xmlns="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72" y="2695141"/>
            <a:ext cx="435272" cy="39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07FEC27-4E1A-4FC7-A2FD-D1A1657FEA31}"/>
              </a:ext>
            </a:extLst>
          </p:cNvPr>
          <p:cNvSpPr txBox="1"/>
          <p:nvPr/>
        </p:nvSpPr>
        <p:spPr>
          <a:xfrm>
            <a:off x="170634" y="3645450"/>
            <a:ext cx="324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Read all about our projects: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10"/>
            <a:extLst>
              <a:ext uri="{FF2B5EF4-FFF2-40B4-BE49-F238E27FC236}">
                <a16:creationId xmlns:a16="http://schemas.microsoft.com/office/drawing/2014/main" xmlns="" id="{BC78FC09-C99D-41CB-B8D2-205340828FC3}"/>
              </a:ext>
            </a:extLst>
          </p:cNvPr>
          <p:cNvSpPr/>
          <p:nvPr/>
        </p:nvSpPr>
        <p:spPr>
          <a:xfrm>
            <a:off x="3094753" y="3062203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11"/>
              </a:rPr>
              <a:t>Petrochemical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22" name="Εικόνα 21">
            <a:hlinkClick r:id="rId11"/>
            <a:extLst>
              <a:ext uri="{FF2B5EF4-FFF2-40B4-BE49-F238E27FC236}">
                <a16:creationId xmlns:a16="http://schemas.microsoft.com/office/drawing/2014/main" xmlns="" id="{CFFCF2CE-9ABC-41C9-A8A5-7669A38357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4" t="2451" r="8478" b="8540"/>
          <a:stretch/>
        </p:blipFill>
        <p:spPr>
          <a:xfrm>
            <a:off x="3218531" y="2209776"/>
            <a:ext cx="1353469" cy="823739"/>
          </a:xfrm>
          <a:prstGeom prst="rect">
            <a:avLst/>
          </a:prstGeom>
        </p:spPr>
      </p:pic>
      <p:pic>
        <p:nvPicPr>
          <p:cNvPr id="27" name="Εικόνα 26">
            <a:hlinkClick r:id="rId5"/>
            <a:extLst>
              <a:ext uri="{FF2B5EF4-FFF2-40B4-BE49-F238E27FC236}">
                <a16:creationId xmlns:a16="http://schemas.microsoft.com/office/drawing/2014/main" xmlns="" id="{9DF0C802-FAEE-4652-8FAB-563596A238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8" y="2203763"/>
            <a:ext cx="1107152" cy="829756"/>
          </a:xfrm>
          <a:prstGeom prst="rect">
            <a:avLst/>
          </a:prstGeom>
        </p:spPr>
      </p:pic>
      <p:pic>
        <p:nvPicPr>
          <p:cNvPr id="29" name="Εικόνα 28">
            <a:hlinkClick r:id="rId7"/>
            <a:extLst>
              <a:ext uri="{FF2B5EF4-FFF2-40B4-BE49-F238E27FC236}">
                <a16:creationId xmlns:a16="http://schemas.microsoft.com/office/drawing/2014/main" xmlns="" id="{6AB52E36-2DB4-472D-8FF7-5058062C3E2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30824" r="13765" b="8410"/>
          <a:stretch/>
        </p:blipFill>
        <p:spPr>
          <a:xfrm>
            <a:off x="1652022" y="2209776"/>
            <a:ext cx="1313808" cy="823743"/>
          </a:xfrm>
          <a:prstGeom prst="rect">
            <a:avLst/>
          </a:prstGeom>
        </p:spPr>
      </p:pic>
      <p:sp>
        <p:nvSpPr>
          <p:cNvPr id="30" name="Ορθογώνιο 24">
            <a:hlinkClick r:id="rId10"/>
            <a:extLst>
              <a:ext uri="{FF2B5EF4-FFF2-40B4-BE49-F238E27FC236}">
                <a16:creationId xmlns:a16="http://schemas.microsoft.com/office/drawing/2014/main" xmlns="" id="{EE3EEFB7-181A-48F9-8A85-1F71C62ADB21}"/>
              </a:ext>
            </a:extLst>
          </p:cNvPr>
          <p:cNvSpPr/>
          <p:nvPr/>
        </p:nvSpPr>
        <p:spPr>
          <a:xfrm>
            <a:off x="4636708" y="3059034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  <a:hlinkClick r:id="rId16"/>
              </a:rPr>
              <a:t>Cement Plant</a:t>
            </a:r>
            <a:endParaRPr lang="en-US" sz="1200" b="1" dirty="0">
              <a:solidFill>
                <a:srgbClr val="376092"/>
              </a:solidFill>
            </a:endParaRPr>
          </a:p>
        </p:txBody>
      </p:sp>
      <p:pic>
        <p:nvPicPr>
          <p:cNvPr id="31" name="Εικόνα 21">
            <a:hlinkClick r:id="rId16"/>
            <a:extLst>
              <a:ext uri="{FF2B5EF4-FFF2-40B4-BE49-F238E27FC236}">
                <a16:creationId xmlns:a16="http://schemas.microsoft.com/office/drawing/2014/main" xmlns="" id="{4D4603BC-AA5B-4711-ACC8-1E0A88E9B3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27" y="2212661"/>
            <a:ext cx="1108838" cy="829756"/>
          </a:xfrm>
          <a:prstGeom prst="rect">
            <a:avLst/>
          </a:prstGeom>
        </p:spPr>
      </p:pic>
      <p:pic>
        <p:nvPicPr>
          <p:cNvPr id="33" name="Imagen 32">
            <a:hlinkClick r:id="rId18"/>
            <a:extLst>
              <a:ext uri="{FF2B5EF4-FFF2-40B4-BE49-F238E27FC236}">
                <a16:creationId xmlns:a16="http://schemas.microsoft.com/office/drawing/2014/main" xmlns="" id="{CF8534E3-47FC-4275-A9D0-3341599F34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22" y="4245852"/>
            <a:ext cx="4948155" cy="605896"/>
          </a:xfrm>
          <a:prstGeom prst="rect">
            <a:avLst/>
          </a:prstGeom>
        </p:spPr>
      </p:pic>
      <p:sp>
        <p:nvSpPr>
          <p:cNvPr id="50" name="Τίτλος 1">
            <a:extLst>
              <a:ext uri="{FF2B5EF4-FFF2-40B4-BE49-F238E27FC236}">
                <a16:creationId xmlns:a16="http://schemas.microsoft.com/office/drawing/2014/main" xmlns="" id="{561475CF-46B2-4EC6-8EB5-B28F171D0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1992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AutoShape 15" descr="eurteam">
            <a:hlinkClick r:id="rId20"/>
            <a:extLst>
              <a:ext uri="{FF2B5EF4-FFF2-40B4-BE49-F238E27FC236}">
                <a16:creationId xmlns:a16="http://schemas.microsoft.com/office/drawing/2014/main" xmlns="" id="{B89A0D7F-FD04-4CCE-BAA7-705A005544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5281" y="5758508"/>
            <a:ext cx="647763" cy="647762"/>
          </a:xfrm>
          <a:prstGeom prst="roundRect">
            <a:avLst>
              <a:gd name="adj" fmla="val 16667"/>
            </a:avLst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5" descr="eurteam">
            <a:hlinkClick r:id="rId22"/>
            <a:extLst>
              <a:ext uri="{FF2B5EF4-FFF2-40B4-BE49-F238E27FC236}">
                <a16:creationId xmlns:a16="http://schemas.microsoft.com/office/drawing/2014/main" xmlns="" id="{77CDEF9A-0463-40D5-A71A-E265CD005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82041" y="5805574"/>
            <a:ext cx="647763" cy="647762"/>
          </a:xfrm>
          <a:prstGeom prst="roundRect">
            <a:avLst>
              <a:gd name="adj" fmla="val 16667"/>
            </a:avLst>
          </a:prstGeom>
          <a:blipFill>
            <a:blip r:embed="rId23"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5" descr="eurteam">
            <a:hlinkClick r:id="rId24"/>
            <a:extLst>
              <a:ext uri="{FF2B5EF4-FFF2-40B4-BE49-F238E27FC236}">
                <a16:creationId xmlns:a16="http://schemas.microsoft.com/office/drawing/2014/main" xmlns="" id="{16A9556F-2FD5-44BA-B854-1C1C7664E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4318" y="5758508"/>
            <a:ext cx="647763" cy="647762"/>
          </a:xfrm>
          <a:prstGeom prst="roundRect">
            <a:avLst>
              <a:gd name="adj" fmla="val 16667"/>
            </a:avLst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15" descr="eurteam">
            <a:hlinkClick r:id="rId26"/>
            <a:extLst>
              <a:ext uri="{FF2B5EF4-FFF2-40B4-BE49-F238E27FC236}">
                <a16:creationId xmlns:a16="http://schemas.microsoft.com/office/drawing/2014/main" xmlns="" id="{7292020A-898B-413C-A357-94B202006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32740" y="5733566"/>
            <a:ext cx="647763" cy="647762"/>
          </a:xfrm>
          <a:prstGeom prst="roundRect">
            <a:avLst>
              <a:gd name="adj" fmla="val 16667"/>
            </a:avLst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37">
            <a:hlinkClick r:id="rId28"/>
            <a:extLst>
              <a:ext uri="{FF2B5EF4-FFF2-40B4-BE49-F238E27FC236}">
                <a16:creationId xmlns:a16="http://schemas.microsoft.com/office/drawing/2014/main" xmlns="" id="{32F407F6-034E-4934-85DA-1714C49B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649" y="5768006"/>
            <a:ext cx="648063" cy="648062"/>
          </a:xfrm>
          <a:prstGeom prst="roundRect">
            <a:avLst>
              <a:gd name="adj" fmla="val 16667"/>
            </a:avLst>
          </a:prstGeom>
          <a:blipFill>
            <a:blip r:embed="rId29"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057E4316-42AA-44D8-A2D7-4BD21612A1B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40" y="5877272"/>
            <a:ext cx="534657" cy="34810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07" y="27620"/>
            <a:ext cx="1487065" cy="14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166</Words>
  <Application>Microsoft Office PowerPoint</Application>
  <PresentationFormat>Προβολή στην οθόνη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SPAIN THLG member since 1992</vt:lpstr>
      <vt:lpstr>SPAIN THLG member since 1992</vt:lpstr>
      <vt:lpstr>SPAIN THLG member since 1992</vt:lpstr>
      <vt:lpstr>SPAIN THLG member since 1992</vt:lpstr>
      <vt:lpstr>SPAIN THLG member since 1992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userd</cp:lastModifiedBy>
  <cp:revision>115</cp:revision>
  <cp:lastPrinted>2018-03-23T12:48:57Z</cp:lastPrinted>
  <dcterms:created xsi:type="dcterms:W3CDTF">2017-11-25T11:32:26Z</dcterms:created>
  <dcterms:modified xsi:type="dcterms:W3CDTF">2018-10-15T11:15:10Z</dcterms:modified>
</cp:coreProperties>
</file>