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2" r:id="rId4"/>
    <p:sldId id="260" r:id="rId5"/>
    <p:sldId id="261" r:id="rId6"/>
    <p:sldId id="264" r:id="rId7"/>
    <p:sldId id="267" r:id="rId8"/>
    <p:sldId id="265" r:id="rId9"/>
    <p:sldId id="266" r:id="rId10"/>
    <p:sldId id="268" r:id="rId11"/>
    <p:sldId id="269" r:id="rId12"/>
  </p:sldIdLst>
  <p:sldSz cx="9144000" cy="6858000" type="screen4x3"/>
  <p:notesSz cx="7099300" cy="102235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xmlns="" id="{2A2C95A9-3404-4784-B4D0-DD2983A85D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B6F43148-B78A-49E0-AB33-9B920CBF84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1"/>
            <a:ext cx="3076576" cy="512764"/>
          </a:xfrm>
          <a:prstGeom prst="rect">
            <a:avLst/>
          </a:prstGeom>
        </p:spPr>
        <p:txBody>
          <a:bodyPr vert="horz" lIns="105202" tIns="52601" rIns="105202" bIns="52601" rtlCol="0"/>
          <a:lstStyle>
            <a:lvl1pPr algn="r">
              <a:defRPr sz="1400"/>
            </a:lvl1pPr>
          </a:lstStyle>
          <a:p>
            <a:fld id="{5EAD7681-F1EE-4E5B-8FF5-75FAA9F75F92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D295DA7A-50D3-428F-8630-FD813D31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01300021-EDE4-43FC-A1BC-844E80A455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10742"/>
            <a:ext cx="3076576" cy="512761"/>
          </a:xfrm>
          <a:prstGeom prst="rect">
            <a:avLst/>
          </a:prstGeom>
        </p:spPr>
        <p:txBody>
          <a:bodyPr vert="horz" lIns="105202" tIns="52601" rIns="105202" bIns="52601" rtlCol="0" anchor="b"/>
          <a:lstStyle>
            <a:lvl1pPr algn="r">
              <a:defRPr sz="1400"/>
            </a:lvl1pPr>
          </a:lstStyle>
          <a:p>
            <a:fld id="{9DD2F74E-B43D-4C7C-AF32-28C8F638CCB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61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021172" y="1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/>
          <a:lstStyle>
            <a:lvl1pPr algn="r">
              <a:defRPr sz="1400"/>
            </a:lvl1pPr>
          </a:lstStyle>
          <a:p>
            <a:fld id="{8BCF602D-74C5-437E-A055-E422B538358C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5110" tIns="52555" rIns="105110" bIns="5255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9930" y="4919313"/>
            <a:ext cx="5679440" cy="4026250"/>
          </a:xfrm>
          <a:prstGeom prst="rect">
            <a:avLst/>
          </a:prstGeom>
        </p:spPr>
        <p:txBody>
          <a:bodyPr vert="horz" lIns="105110" tIns="52555" rIns="105110" bIns="52555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l">
              <a:defRPr sz="14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021172" y="9711578"/>
            <a:ext cx="3076363" cy="511922"/>
          </a:xfrm>
          <a:prstGeom prst="rect">
            <a:avLst/>
          </a:prstGeom>
        </p:spPr>
        <p:txBody>
          <a:bodyPr vert="horz" lIns="105110" tIns="52555" rIns="105110" bIns="52555" rtlCol="0" anchor="b"/>
          <a:lstStyle>
            <a:lvl1pPr algn="r">
              <a:defRPr sz="1400"/>
            </a:lvl1pPr>
          </a:lstStyle>
          <a:p>
            <a:fld id="{1DC3A5BA-FABC-4551-BC8B-A91CF617EB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17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02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35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59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1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2126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3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3A5BA-FABC-4551-BC8B-A91CF617EB55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725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6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04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810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285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648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13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2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0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2B93-67A8-43CC-9AE3-F7965E3362DA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4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B93-67A8-43CC-9AE3-F7965E3362DA}" type="datetimeFigureOut">
              <a:rPr lang="el-GR" smtClean="0"/>
              <a:pPr/>
              <a:t>16/6/2020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5706-456A-40B5-92A5-D4492244B7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0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ah@jsl-global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jsl-global.net/" TargetMode="External"/><Relationship Id="rId4" Type="http://schemas.openxmlformats.org/officeDocument/2006/relationships/hyperlink" Target="mailto:nishith@jsl-global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hyperlink" Target="https://www.jsl-global.net/wp-content/uploads/2020/04/JSL-Global_Project-Experience-2020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jsl-global.net/wp-content/uploads/2020/04/JSL-Global-Qatar-Project-Logistics-Experience.pdf" TargetMode="External"/><Relationship Id="rId5" Type="http://schemas.openxmlformats.org/officeDocument/2006/relationships/hyperlink" Target="https://www.jsl-global.net/project-video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g"/><Relationship Id="rId26" Type="http://schemas.openxmlformats.org/officeDocument/2006/relationships/image" Target="../media/image28.pn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3.jpe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2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gif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5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5.jpe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84784"/>
            <a:ext cx="583264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7A51DFD3-BCE9-44CC-B122-E9004E55BA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6368650A-47E9-45F9-8E61-FEA5241E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92524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l-GR" sz="2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xmlns="" id="{D8A7420F-FDD4-4599-A82C-DD95C866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240108"/>
              </p:ext>
            </p:extLst>
          </p:nvPr>
        </p:nvGraphicFramePr>
        <p:xfrm>
          <a:off x="3207600" y="2383200"/>
          <a:ext cx="5936400" cy="85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Jigar Shah – Director(Projects &amp; 3PL)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3"/>
                        </a:rPr>
                        <a:t>shah@jsl-global.net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EB3D713A-D61E-4CB8-8CF4-9AC7266A4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52725"/>
              </p:ext>
            </p:extLst>
          </p:nvPr>
        </p:nvGraphicFramePr>
        <p:xfrm>
          <a:off x="3207600" y="4176000"/>
          <a:ext cx="5936400" cy="85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Mr. Nishith Kothari – General Manager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hlinkClick r:id="rId4"/>
                        </a:rPr>
                        <a:t>nishith@jsl-global.net</a:t>
                      </a: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xmlns="" id="{0B2332EE-396B-4AE5-B413-2954BFE9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481029"/>
              </p:ext>
            </p:extLst>
          </p:nvPr>
        </p:nvGraphicFramePr>
        <p:xfrm>
          <a:off x="3207600" y="6354000"/>
          <a:ext cx="5936400" cy="518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800" dirty="0">
                          <a:hlinkClick r:id="rId5"/>
                        </a:rPr>
                        <a:t>www.jsl-global.net</a:t>
                      </a:r>
                      <a:r>
                        <a:rPr lang="en-US" sz="2800" dirty="0"/>
                        <a:t> </a:t>
                      </a: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sp>
        <p:nvSpPr>
          <p:cNvPr id="11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6116" y="285728"/>
            <a:ext cx="2743144" cy="838683"/>
          </a:xfrm>
        </p:spPr>
        <p:txBody>
          <a:bodyPr>
            <a:noAutofit/>
          </a:bodyPr>
          <a:lstStyle/>
          <a:p>
            <a:r>
              <a:rPr lang="en-US" sz="3000" b="1" dirty="0"/>
              <a:t>QATAR</a:t>
            </a:r>
            <a:endParaRPr lang="el-GR" sz="3000" b="1" dirty="0"/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xmlns="" id="{21B3CAA3-F77B-48CA-8C2D-27249F63E4DD}"/>
              </a:ext>
            </a:extLst>
          </p:cNvPr>
          <p:cNvSpPr txBox="1">
            <a:spLocks/>
          </p:cNvSpPr>
          <p:nvPr/>
        </p:nvSpPr>
        <p:spPr>
          <a:xfrm>
            <a:off x="6296036" y="366690"/>
            <a:ext cx="2743144" cy="838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9896E6-8750-44B1-91E7-580A8F4769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338" r="4071" b="4642"/>
          <a:stretch/>
        </p:blipFill>
        <p:spPr>
          <a:xfrm>
            <a:off x="7597003" y="44624"/>
            <a:ext cx="935437" cy="1371600"/>
          </a:xfrm>
          <a:prstGeom prst="rect">
            <a:avLst/>
          </a:prstGeom>
        </p:spPr>
      </p:pic>
      <p:graphicFrame>
        <p:nvGraphicFramePr>
          <p:cNvPr id="13" name="Πίνακας 5">
            <a:extLst>
              <a:ext uri="{FF2B5EF4-FFF2-40B4-BE49-F238E27FC236}">
                <a16:creationId xmlns:a16="http://schemas.microsoft.com/office/drawing/2014/main" xmlns="" id="{B94F392D-5D0F-40FA-9B79-491BB9295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26432"/>
              </p:ext>
            </p:extLst>
          </p:nvPr>
        </p:nvGraphicFramePr>
        <p:xfrm>
          <a:off x="3207600" y="1604133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JSL Global WLL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25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2"/>
            <a:ext cx="9144000" cy="68450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689C73F-6DAB-46ED-A0F7-D199F842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338" r="4071" b="4642"/>
          <a:stretch/>
        </p:blipFill>
        <p:spPr>
          <a:xfrm>
            <a:off x="7596336" y="111451"/>
            <a:ext cx="935437" cy="13716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03D72E-E984-434C-88E1-6278D69D7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072" y="2038182"/>
            <a:ext cx="2847964" cy="1470025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Umm </a:t>
            </a:r>
            <a:r>
              <a:rPr lang="en-US" sz="1800" dirty="0" err="1"/>
              <a:t>Alhoul</a:t>
            </a:r>
            <a:r>
              <a:rPr lang="en-US" sz="1800" dirty="0"/>
              <a:t> Power Plant - Handled 18x3.7x4 meter/ 42MT CO2 tank from Hamad Port to client site.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6A0675A-ACEF-4F46-9D8E-DADDD3E59F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1" y="2101151"/>
            <a:ext cx="4876800" cy="365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8FB8E19-6BA4-4830-AE4A-0938F31DE6A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04" y="3638128"/>
            <a:ext cx="36576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55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12"/>
            <a:ext cx="9144000" cy="6845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523" y="6375117"/>
            <a:ext cx="824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Participation in other Groups: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PL – Alliance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&amp;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WWPC</a:t>
            </a:r>
            <a:endParaRPr lang="el-GR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689C73F-6DAB-46ED-A0F7-D199F842C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338" r="4071" b="4642"/>
          <a:stretch/>
        </p:blipFill>
        <p:spPr>
          <a:xfrm>
            <a:off x="7596336" y="111451"/>
            <a:ext cx="935437" cy="1371600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xmlns="" id="{BBE8877C-B183-46CD-A3CC-0694F987D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8033546" cy="2438010"/>
          </a:xfrm>
        </p:spPr>
        <p:txBody>
          <a:bodyPr>
            <a:noAutofit/>
          </a:bodyPr>
          <a:lstStyle/>
          <a:p>
            <a:pPr algn="l"/>
            <a:r>
              <a:rPr lang="en-US" sz="1600" dirty="0"/>
              <a:t>JSL Global Project Video: </a:t>
            </a:r>
            <a:r>
              <a:rPr lang="en-US" sz="1600" dirty="0">
                <a:hlinkClick r:id="rId5"/>
              </a:rPr>
              <a:t>https://www.jsl-global.net/project-video/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JSL Global List of Projects: </a:t>
            </a:r>
            <a:br>
              <a:rPr lang="en-US" sz="1600" dirty="0"/>
            </a:br>
            <a:r>
              <a:rPr lang="en-US" sz="1600" dirty="0">
                <a:hlinkClick r:id="rId6"/>
              </a:rPr>
              <a:t>https://www.jsl-global.net/wp-content/uploads/2020/04/JSL-Global-Qatar-Project-Logistics-Experience.pdf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JSL Global Summary of Projects:</a:t>
            </a:r>
            <a:br>
              <a:rPr lang="en-US" sz="1600" dirty="0"/>
            </a:br>
            <a:r>
              <a:rPr lang="en-US" sz="1600" dirty="0">
                <a:hlinkClick r:id="rId7"/>
              </a:rPr>
              <a:t>https://www.jsl-global.net/wp-content/uploads/2020/04/JSL-Global_Project-Experience-2020.pdf</a:t>
            </a:r>
            <a:endParaRPr lang="el-G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8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3" y="1494204"/>
            <a:ext cx="6156175" cy="5363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Υπότιτλος 2"/>
          <p:cNvSpPr txBox="1">
            <a:spLocks/>
          </p:cNvSpPr>
          <p:nvPr/>
        </p:nvSpPr>
        <p:spPr>
          <a:xfrm>
            <a:off x="3066091" y="1503626"/>
            <a:ext cx="5744023" cy="494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</p:txBody>
      </p:sp>
      <p:sp>
        <p:nvSpPr>
          <p:cNvPr id="12" name="Υπότιτλος 2"/>
          <p:cNvSpPr txBox="1">
            <a:spLocks/>
          </p:cNvSpPr>
          <p:nvPr/>
        </p:nvSpPr>
        <p:spPr>
          <a:xfrm>
            <a:off x="3066090" y="1503625"/>
            <a:ext cx="6077909" cy="534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400" dirty="0"/>
          </a:p>
          <a:p>
            <a:pPr algn="l"/>
            <a:endParaRPr lang="el-GR" sz="2400" dirty="0"/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xmlns="" id="{2F1776F6-59C3-4F25-AA95-44CFE5AC2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30"/>
            <a:ext cx="9144000" cy="6845046"/>
          </a:xfrm>
          <a:prstGeom prst="rect">
            <a:avLst/>
          </a:prstGeom>
        </p:spPr>
      </p:pic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xmlns="" id="{06A7B595-5DDB-4D93-A21B-C4EF636B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905409"/>
              </p:ext>
            </p:extLst>
          </p:nvPr>
        </p:nvGraphicFramePr>
        <p:xfrm>
          <a:off x="3207600" y="1530000"/>
          <a:ext cx="5936400" cy="1325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Project Logistics, Chemical Logistics,</a:t>
                      </a:r>
                    </a:p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Cold Chain Logistics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Construction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32497241"/>
                  </a:ext>
                </a:extLst>
              </a:tr>
            </a:tbl>
          </a:graphicData>
        </a:graphic>
      </p:graphicFrame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61922D1B-4981-461B-8431-048F24650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519321"/>
              </p:ext>
            </p:extLst>
          </p:nvPr>
        </p:nvGraphicFramePr>
        <p:xfrm>
          <a:off x="3203848" y="2422800"/>
          <a:ext cx="5744023" cy="2377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744023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Oil &amp; Gas. JSL team has experience in handling TBMs, Rolling Stock, MSVs, MSDs, Locomotives, Transformers, Cryogenic Tanks, Cold Box &amp; Heavy Construction Equipment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xmlns="" id="{02620F2B-630A-4F5A-B22C-06244DA30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625717"/>
              </p:ext>
            </p:extLst>
          </p:nvPr>
        </p:nvGraphicFramePr>
        <p:xfrm>
          <a:off x="3207600" y="6336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xmlns="" id="{14C52A23-22CF-4955-8106-2AC759554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74014"/>
              </p:ext>
            </p:extLst>
          </p:nvPr>
        </p:nvGraphicFramePr>
        <p:xfrm>
          <a:off x="3207600" y="50688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r>
                        <a:rPr lang="en-US" sz="25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Qatar, Oman and Myanmar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381ECF9-9A6F-441F-A577-75D307B26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338" r="4071" b="4642"/>
          <a:stretch/>
        </p:blipFill>
        <p:spPr>
          <a:xfrm>
            <a:off x="7596336" y="32297"/>
            <a:ext cx="93543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987824" y="1494205"/>
            <a:ext cx="5832648" cy="415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Υπότιτλος 2"/>
          <p:cNvSpPr txBox="1">
            <a:spLocks/>
          </p:cNvSpPr>
          <p:nvPr/>
        </p:nvSpPr>
        <p:spPr>
          <a:xfrm>
            <a:off x="3066092" y="2214284"/>
            <a:ext cx="2298524" cy="233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 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8DF42225-10AB-4BD4-BED1-415A8F92F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2" y="116632"/>
            <a:ext cx="8639101" cy="6467088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xmlns="" id="{1ED87746-0E42-4B8E-9EC6-71DD74D54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794C419-162B-4C14-893A-14327817020A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7ABD6D9-92CC-49BC-B31E-B92D10310D6C}"/>
              </a:ext>
            </a:extLst>
          </p:cNvPr>
          <p:cNvSpPr txBox="1">
            <a:spLocks/>
          </p:cNvSpPr>
          <p:nvPr/>
        </p:nvSpPr>
        <p:spPr>
          <a:xfrm>
            <a:off x="155575" y="407679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xmlns="" id="{1C1A648B-43A4-4C12-90EE-2705AA9E23F2}"/>
              </a:ext>
            </a:extLst>
          </p:cNvPr>
          <p:cNvSpPr/>
          <p:nvPr/>
        </p:nvSpPr>
        <p:spPr>
          <a:xfrm>
            <a:off x="134793" y="1920013"/>
            <a:ext cx="8856807" cy="3899806"/>
          </a:xfrm>
          <a:prstGeom prst="roundRect">
            <a:avLst>
              <a:gd name="adj" fmla="val 7159"/>
            </a:avLst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EBAA387-B8F6-4165-8B81-2BDD1BD57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99" y="4602023"/>
            <a:ext cx="1583301" cy="6010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87112F8-A841-4CA5-BAEC-3E607B5AA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7" y="3735754"/>
            <a:ext cx="1231467" cy="76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81ADC4D-A2B6-472E-BE92-7BBF90E8B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10" y="4419600"/>
            <a:ext cx="1923790" cy="590368"/>
          </a:xfrm>
          <a:prstGeom prst="rect">
            <a:avLst/>
          </a:prstGeom>
        </p:spPr>
      </p:pic>
      <p:sp>
        <p:nvSpPr>
          <p:cNvPr id="21" name="AutoShape 6" descr="Image result for SWISSBORING">
            <a:extLst>
              <a:ext uri="{FF2B5EF4-FFF2-40B4-BE49-F238E27FC236}">
                <a16:creationId xmlns:a16="http://schemas.microsoft.com/office/drawing/2014/main" xmlns="" id="{E817B664-1434-467B-A011-54AD5E1E0F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3CD5453-3BB4-48C5-80C9-78B9C2497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1150" y="2132856"/>
            <a:ext cx="2083196" cy="6726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4D0A892-936B-46A4-97E1-33A14AB51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8550" y="2179520"/>
            <a:ext cx="1466850" cy="7922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4B13960-C908-48B2-A606-931686167A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226" y="4382249"/>
            <a:ext cx="1238917" cy="562497"/>
          </a:xfrm>
          <a:prstGeom prst="rect">
            <a:avLst/>
          </a:prstGeom>
        </p:spPr>
      </p:pic>
      <p:sp>
        <p:nvSpPr>
          <p:cNvPr id="25" name="AutoShape 7" descr="Image result for alysj gold line metro">
            <a:extLst>
              <a:ext uri="{FF2B5EF4-FFF2-40B4-BE49-F238E27FC236}">
                <a16:creationId xmlns:a16="http://schemas.microsoft.com/office/drawing/2014/main" xmlns="" id="{C966C485-D1D0-4E20-B0F2-E2E137EA8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7872" y="50019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AutoShape 9" descr="Image result for alysj gold line metro">
            <a:extLst>
              <a:ext uri="{FF2B5EF4-FFF2-40B4-BE49-F238E27FC236}">
                <a16:creationId xmlns:a16="http://schemas.microsoft.com/office/drawing/2014/main" xmlns="" id="{CDCCA087-83D3-4E9D-8835-B0199AA684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7531788-4648-4D92-A5DB-5B22A704F4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982" y="1981200"/>
            <a:ext cx="1455618" cy="5629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8E6BE7D-D8FA-4523-9C6B-79649D233A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7400" y="2300238"/>
            <a:ext cx="1062108" cy="7477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48CC56F-6B03-4B42-A4D4-4D61E82FEA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65449" y="2057400"/>
            <a:ext cx="1363751" cy="4813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10B53D2-2B91-452E-912B-D352FDE200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7869" y="3580711"/>
            <a:ext cx="1501482" cy="6647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6FC8E79-A11A-4516-B46A-A07EBD5F95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099" y="3664965"/>
            <a:ext cx="1060165" cy="630168"/>
          </a:xfrm>
          <a:prstGeom prst="rect">
            <a:avLst/>
          </a:prstGeom>
        </p:spPr>
      </p:pic>
      <p:pic>
        <p:nvPicPr>
          <p:cNvPr id="32" name="Picture 2" descr="Image result for salam petroleum">
            <a:extLst>
              <a:ext uri="{FF2B5EF4-FFF2-40B4-BE49-F238E27FC236}">
                <a16:creationId xmlns:a16="http://schemas.microsoft.com/office/drawing/2014/main" xmlns="" id="{E394C68D-E444-4012-BAB2-24002FA9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51" y="3713475"/>
            <a:ext cx="1864815" cy="6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B1C4FDA-F0E0-4B10-95CA-674B8FFF67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49786" y="3534259"/>
            <a:ext cx="1689315" cy="3519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BB57512-54D4-464C-9E80-D3AD06CB35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275" y="3134525"/>
            <a:ext cx="1457325" cy="67547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1682139-7C29-4A66-887A-5F692125A5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4634" y="3352005"/>
            <a:ext cx="2144566" cy="86219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1B4AC5D-55DD-4F21-B735-50F9503EF7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07" y="4365104"/>
            <a:ext cx="1438881" cy="5553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F81D0A0-9CF2-4A99-B007-ED9896EEEFE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49513" y="3068932"/>
            <a:ext cx="970333" cy="75646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BE12358F-B453-4ABC-B191-45A24157A32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52120" y="5056547"/>
            <a:ext cx="2419350" cy="65845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28B82EC9-30C6-4056-8A02-0E890DBB872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181600"/>
            <a:ext cx="1267580" cy="62257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D050CA9A-326A-46E0-B7A6-58355FEF986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51179" y="3200400"/>
            <a:ext cx="992221" cy="45382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680729D-7FAA-481D-9687-47027840DD6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48064" y="2814286"/>
            <a:ext cx="959946" cy="820236"/>
          </a:xfrm>
          <a:prstGeom prst="rect">
            <a:avLst/>
          </a:prstGeom>
        </p:spPr>
      </p:pic>
      <p:sp>
        <p:nvSpPr>
          <p:cNvPr id="44" name="AutoShape 4" descr="prysmian cables এর চিত্র ফলাফল">
            <a:extLst>
              <a:ext uri="{FF2B5EF4-FFF2-40B4-BE49-F238E27FC236}">
                <a16:creationId xmlns:a16="http://schemas.microsoft.com/office/drawing/2014/main" xmlns="" id="{B5192E9F-3DED-4B5C-A35F-F027EA6045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62CDA45-FA9A-410D-99A9-750E63873B6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5213" y="5333911"/>
            <a:ext cx="2212774" cy="38108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5F666B61-1D60-4A31-A9F9-091AEAC9C7A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48435" y="3086100"/>
            <a:ext cx="1351965" cy="41655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DE862CE-ED46-41AA-84A7-EBE06F736B0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657601" y="2590800"/>
            <a:ext cx="1371600" cy="381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CA35E121-F607-4E9E-803B-33D146E34BA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0355" y="2586960"/>
            <a:ext cx="1611719" cy="53724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89AF3F19-01DD-44F8-9B38-8A62913B36D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338" r="4071" b="4642"/>
          <a:stretch/>
        </p:blipFill>
        <p:spPr>
          <a:xfrm>
            <a:off x="7524328" y="41176"/>
            <a:ext cx="935437" cy="1371600"/>
          </a:xfrm>
          <a:prstGeom prst="rect">
            <a:avLst/>
          </a:prstGeom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xmlns="" id="{6BF3E9FC-73BA-41DA-83D1-AEC81805F19F}"/>
              </a:ext>
            </a:extLst>
          </p:cNvPr>
          <p:cNvSpPr txBox="1">
            <a:spLocks/>
          </p:cNvSpPr>
          <p:nvPr/>
        </p:nvSpPr>
        <p:spPr>
          <a:xfrm>
            <a:off x="457200" y="5334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F722EDD-2C82-48E7-9026-1FB0871BB67C}"/>
              </a:ext>
            </a:extLst>
          </p:cNvPr>
          <p:cNvSpPr/>
          <p:nvPr/>
        </p:nvSpPr>
        <p:spPr>
          <a:xfrm>
            <a:off x="2152679" y="1576792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itchFamily="18" charset="0"/>
              </a:rPr>
              <a:t>JSL  Doha Project Clients</a:t>
            </a:r>
            <a:endParaRPr lang="en-US" dirty="0"/>
          </a:p>
        </p:txBody>
      </p:sp>
      <p:pic>
        <p:nvPicPr>
          <p:cNvPr id="1026" name="Picture 2" descr="PORR QATAR CONSTRUCTION | LinkedIn">
            <a:extLst>
              <a:ext uri="{FF2B5EF4-FFF2-40B4-BE49-F238E27FC236}">
                <a16:creationId xmlns:a16="http://schemas.microsoft.com/office/drawing/2014/main" xmlns="" id="{07F4A731-6444-4249-BDD0-1050654D8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788" y="4989997"/>
            <a:ext cx="817111" cy="81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atar Rail - Home | Facebook">
            <a:extLst>
              <a:ext uri="{FF2B5EF4-FFF2-40B4-BE49-F238E27FC236}">
                <a16:creationId xmlns:a16="http://schemas.microsoft.com/office/drawing/2014/main" xmlns="" id="{309321FD-C832-44ED-9223-FFC4B801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72" y="4398896"/>
            <a:ext cx="862192" cy="8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ssac Celebrates 40 Years of Tunneling Success - Tunnel Business ...">
            <a:extLst>
              <a:ext uri="{FF2B5EF4-FFF2-40B4-BE49-F238E27FC236}">
                <a16:creationId xmlns:a16="http://schemas.microsoft.com/office/drawing/2014/main" xmlns="" id="{027E2E40-AD8A-47E0-A308-48BE50D10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2" y="4337965"/>
            <a:ext cx="1303584" cy="73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imolai on Vimeo">
            <a:extLst>
              <a:ext uri="{FF2B5EF4-FFF2-40B4-BE49-F238E27FC236}">
                <a16:creationId xmlns:a16="http://schemas.microsoft.com/office/drawing/2014/main" xmlns="" id="{105A9E60-7C3D-4D89-930D-F2F59F93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940" y="2988447"/>
            <a:ext cx="772532" cy="7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Πίνακας 9">
            <a:extLst>
              <a:ext uri="{FF2B5EF4-FFF2-40B4-BE49-F238E27FC236}">
                <a16:creationId xmlns:a16="http://schemas.microsoft.com/office/drawing/2014/main" xmlns="" id="{4ED60556-6322-4AC1-88E6-B62CD2B7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9555"/>
              </p:ext>
            </p:extLst>
          </p:nvPr>
        </p:nvGraphicFramePr>
        <p:xfrm>
          <a:off x="3207600" y="1512000"/>
          <a:ext cx="5936400" cy="472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36400">
                  <a:extLst>
                    <a:ext uri="{9D8B030D-6E8A-4147-A177-3AD203B41FA5}">
                      <a16:colId xmlns:a16="http://schemas.microsoft.com/office/drawing/2014/main" xmlns="" val="687553849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algn="l"/>
                      <a:endParaRPr lang="el-GR" sz="2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7382403"/>
                  </a:ext>
                </a:extLst>
              </a:tr>
            </a:tbl>
          </a:graphicData>
        </a:graphic>
      </p:graphicFrame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733ACF8D-15ED-47E6-87DD-E5D68451D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2954"/>
            <a:ext cx="9144000" cy="6845046"/>
          </a:xfrm>
          <a:prstGeom prst="rect">
            <a:avLst/>
          </a:prstGeom>
        </p:spPr>
      </p:pic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76672" y="2261965"/>
            <a:ext cx="7990656" cy="3818855"/>
          </a:xfrm>
        </p:spPr>
        <p:txBody>
          <a:bodyPr>
            <a:noAutofit/>
          </a:bodyPr>
          <a:lstStyle/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en-US" sz="3000" dirty="0"/>
              <a:t>Project Logistics</a:t>
            </a:r>
            <a:br>
              <a:rPr lang="en-US" sz="3000" dirty="0"/>
            </a:br>
            <a:r>
              <a:rPr lang="en-US" sz="3000" dirty="0"/>
              <a:t>Chemical Logistics</a:t>
            </a:r>
            <a:br>
              <a:rPr lang="en-US" sz="3000" dirty="0"/>
            </a:br>
            <a:r>
              <a:rPr lang="en-US" sz="3000" dirty="0"/>
              <a:t>NVOCC</a:t>
            </a:r>
            <a:br>
              <a:rPr lang="en-US" sz="3000" dirty="0"/>
            </a:br>
            <a:r>
              <a:rPr lang="en-US" sz="3000" dirty="0"/>
              <a:t>Container Trading</a:t>
            </a:r>
            <a:br>
              <a:rPr lang="en-US" sz="3000" dirty="0"/>
            </a:br>
            <a:r>
              <a:rPr lang="en-US" sz="3000" dirty="0"/>
              <a:t>Warehousing</a:t>
            </a:r>
            <a:br>
              <a:rPr lang="en-US" sz="3000" dirty="0"/>
            </a:br>
            <a:r>
              <a:rPr lang="en-US" sz="3000" dirty="0"/>
              <a:t>Transportation</a:t>
            </a:r>
            <a:br>
              <a:rPr lang="en-US" sz="3000" dirty="0"/>
            </a:br>
            <a:r>
              <a:rPr lang="en-US" sz="3000" dirty="0"/>
              <a:t>Chiller/Freezer Trucks</a:t>
            </a:r>
            <a:endParaRPr lang="el-GR" sz="3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0A979F9-3AD8-46E4-AC4D-16E7F1E7C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338" r="4071" b="4642"/>
          <a:stretch/>
        </p:blipFill>
        <p:spPr>
          <a:xfrm>
            <a:off x="7597003" y="44624"/>
            <a:ext cx="93543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156"/>
            <a:ext cx="9144000" cy="6845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8BDB28-1D90-497A-8134-6CB0FF916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61" y="996101"/>
            <a:ext cx="3512634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449B49-C909-4552-817C-B293DCF547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64" y="3677576"/>
            <a:ext cx="3496531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1CC8D8-B67B-49D6-820B-D35DFD8EF9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57" y="970595"/>
            <a:ext cx="3216521" cy="22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FE50410-92C8-4384-A889-20620AC47F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53" y="3675073"/>
            <a:ext cx="3233854" cy="228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5F5746-43BB-4870-9C4B-9A41B3310A04}"/>
              </a:ext>
            </a:extLst>
          </p:cNvPr>
          <p:cNvSpPr txBox="1"/>
          <p:nvPr/>
        </p:nvSpPr>
        <p:spPr>
          <a:xfrm>
            <a:off x="94790" y="3256595"/>
            <a:ext cx="460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Tunnel Boring Machine – QDVC Red Line South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8E31AF-0F6F-4654-8A99-5AF4E6EE3255}"/>
              </a:ext>
            </a:extLst>
          </p:cNvPr>
          <p:cNvSpPr txBox="1"/>
          <p:nvPr/>
        </p:nvSpPr>
        <p:spPr>
          <a:xfrm>
            <a:off x="4572000" y="3240404"/>
            <a:ext cx="465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Tunnel Boring Machine – Idris MTS1 (Bouygues)</a:t>
            </a:r>
            <a:endParaRPr lang="en-I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80A8FA-929E-468C-9373-794090A027E8}"/>
              </a:ext>
            </a:extLst>
          </p:cNvPr>
          <p:cNvSpPr txBox="1"/>
          <p:nvPr/>
        </p:nvSpPr>
        <p:spPr>
          <a:xfrm>
            <a:off x="2071743" y="5964241"/>
            <a:ext cx="590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Tunnel Boring Machine – QDVC Red Line South (Doha Metro)</a:t>
            </a:r>
            <a:endParaRPr lang="en-I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0F1B8A0-C675-4CA0-AA79-FF2D536E0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338" r="4071" b="4642"/>
          <a:stretch/>
        </p:blipFill>
        <p:spPr>
          <a:xfrm>
            <a:off x="7862275" y="-937276"/>
            <a:ext cx="93543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6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156"/>
            <a:ext cx="9144000" cy="68450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6E9A57F-A0B5-4C75-BF0A-136187A786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3" y="983995"/>
            <a:ext cx="3669632" cy="228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DBC64F9-D10A-4549-875A-BCAC17903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/>
          <a:stretch/>
        </p:blipFill>
        <p:spPr>
          <a:xfrm>
            <a:off x="4788024" y="1018477"/>
            <a:ext cx="3331699" cy="228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5CEA448-5B95-4625-B721-6B2462E503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53" y="3684445"/>
            <a:ext cx="3746344" cy="2286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DC71A2D-B47A-4E2B-A478-C3213CACE7C0}"/>
              </a:ext>
            </a:extLst>
          </p:cNvPr>
          <p:cNvSpPr txBox="1"/>
          <p:nvPr/>
        </p:nvSpPr>
        <p:spPr>
          <a:xfrm>
            <a:off x="2035729" y="3338958"/>
            <a:ext cx="470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Tunnel Boring Machine – Qatar metro – ALYSJ JV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F73B6DB-91DC-4F44-B8DC-7F2AB7E54545}"/>
              </a:ext>
            </a:extLst>
          </p:cNvPr>
          <p:cNvSpPr txBox="1"/>
          <p:nvPr/>
        </p:nvSpPr>
        <p:spPr>
          <a:xfrm>
            <a:off x="508836" y="5970445"/>
            <a:ext cx="406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NPP – New Port Project, Qatar – Emerson</a:t>
            </a:r>
            <a:endParaRPr lang="en-I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B0DB239-AE84-4607-9080-E6EC3A1DBB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05" y="3671298"/>
            <a:ext cx="3107874" cy="228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7E5020E-265A-4179-8C4C-F46558360646}"/>
              </a:ext>
            </a:extLst>
          </p:cNvPr>
          <p:cNvSpPr txBox="1"/>
          <p:nvPr/>
        </p:nvSpPr>
        <p:spPr>
          <a:xfrm>
            <a:off x="4576672" y="5932470"/>
            <a:ext cx="4555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Qatar Water Electricity Project (</a:t>
            </a:r>
            <a:r>
              <a:rPr lang="en-US" sz="1600" dirty="0" err="1"/>
              <a:t>Kahramaa</a:t>
            </a:r>
            <a:r>
              <a:rPr lang="en-US" sz="1600" dirty="0"/>
              <a:t>- Phase-11</a:t>
            </a:r>
            <a:endParaRPr lang="en-IN" sz="1600" dirty="0"/>
          </a:p>
          <a:p>
            <a:pPr algn="ctr"/>
            <a:r>
              <a:rPr lang="en-US" sz="1600" dirty="0"/>
              <a:t>Prysmian Cables)</a:t>
            </a:r>
            <a:endParaRPr lang="en-IN" sz="16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513E5F2-5364-4C66-A693-1C32F1DB326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338" r="4071" b="4642"/>
          <a:stretch/>
        </p:blipFill>
        <p:spPr>
          <a:xfrm>
            <a:off x="7652004" y="-922587"/>
            <a:ext cx="93543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47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67774"/>
            <a:ext cx="9180512" cy="68450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CAEAF43-9861-4C7A-83DB-61EF6C93D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6" y="965569"/>
            <a:ext cx="4049486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BFF08DD-45EE-48FE-82FA-8D1606583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54" y="4023320"/>
            <a:ext cx="1938704" cy="228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B9AE959-01F6-43E0-9537-FED4A34665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64" y="3986422"/>
            <a:ext cx="3294000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425A6C8-7639-4494-9959-0339E2F774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31" y="980728"/>
            <a:ext cx="3788229" cy="2286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2E1AE04-8653-440F-A45B-8884F8817310}"/>
              </a:ext>
            </a:extLst>
          </p:cNvPr>
          <p:cNvSpPr txBox="1"/>
          <p:nvPr/>
        </p:nvSpPr>
        <p:spPr>
          <a:xfrm>
            <a:off x="391908" y="3287670"/>
            <a:ext cx="4364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Muck Car – 18 Meter long – Gold Line Metro</a:t>
            </a:r>
            <a:endParaRPr lang="en-I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B07DFF-3169-48EB-9536-B0D6348FEE81}"/>
              </a:ext>
            </a:extLst>
          </p:cNvPr>
          <p:cNvSpPr txBox="1"/>
          <p:nvPr/>
        </p:nvSpPr>
        <p:spPr>
          <a:xfrm>
            <a:off x="4753831" y="3275692"/>
            <a:ext cx="4087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Conveyor Belt System – Green Line Metro</a:t>
            </a:r>
            <a:br>
              <a:rPr lang="en-US" dirty="0"/>
            </a:br>
            <a:r>
              <a:rPr lang="en-US" dirty="0"/>
              <a:t>PORR Qatar</a:t>
            </a:r>
            <a:endParaRPr lang="en-IN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99E2B02-F019-46DA-B54D-07DD2E4037CC}"/>
              </a:ext>
            </a:extLst>
          </p:cNvPr>
          <p:cNvSpPr txBox="1"/>
          <p:nvPr/>
        </p:nvSpPr>
        <p:spPr>
          <a:xfrm>
            <a:off x="3148100" y="4097445"/>
            <a:ext cx="1514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MTH Export Project </a:t>
            </a:r>
          </a:p>
          <a:p>
            <a:r>
              <a:rPr lang="en-US" dirty="0"/>
              <a:t>Hamad Port to Male, Maldives</a:t>
            </a:r>
            <a:endParaRPr lang="en-IN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B8AE62D-9BBA-4672-A124-6421EE9394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338" r="4071" b="4642"/>
          <a:stretch/>
        </p:blipFill>
        <p:spPr>
          <a:xfrm>
            <a:off x="7606623" y="-902594"/>
            <a:ext cx="93543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6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156"/>
            <a:ext cx="9144000" cy="68450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86374D5-2C7D-4D30-9D5C-D4C4771BDA45}"/>
              </a:ext>
            </a:extLst>
          </p:cNvPr>
          <p:cNvSpPr txBox="1"/>
          <p:nvPr/>
        </p:nvSpPr>
        <p:spPr>
          <a:xfrm>
            <a:off x="4447055" y="4171153"/>
            <a:ext cx="3855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Qatar Sewage project – Idris MTS02 </a:t>
            </a:r>
            <a:br>
              <a:rPr lang="en-US" dirty="0"/>
            </a:br>
            <a:r>
              <a:rPr lang="en-US" dirty="0"/>
              <a:t>Gantry Crane Girders Export</a:t>
            </a:r>
            <a:br>
              <a:rPr lang="en-US" dirty="0"/>
            </a:br>
            <a:r>
              <a:rPr lang="en-US" dirty="0"/>
              <a:t>Total 08 pieces </a:t>
            </a:r>
          </a:p>
          <a:p>
            <a:r>
              <a:rPr lang="en-US" dirty="0"/>
              <a:t>Dimension: 27 meter long each / 30MT</a:t>
            </a:r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A907FE4-1796-45BA-9E49-822655051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5" y="3631917"/>
            <a:ext cx="3596506" cy="2743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A2E840E-E5FD-472B-8742-65C310B79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5" y="1013110"/>
            <a:ext cx="7797048" cy="25262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C0B51BB-DD0B-4F15-986B-6A56D0D5B0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338" r="4071" b="4642"/>
          <a:stretch/>
        </p:blipFill>
        <p:spPr>
          <a:xfrm>
            <a:off x="7740352" y="-915160"/>
            <a:ext cx="93543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2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3576602" y="1486518"/>
            <a:ext cx="5472608" cy="5255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l-G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7256477-E172-462E-8F1C-9687F3894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87"/>
            <a:ext cx="9144000" cy="68450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7CDC51F-CDF4-4604-9509-DAFFB1E2C982}"/>
              </a:ext>
            </a:extLst>
          </p:cNvPr>
          <p:cNvSpPr txBox="1"/>
          <p:nvPr/>
        </p:nvSpPr>
        <p:spPr>
          <a:xfrm>
            <a:off x="4932040" y="3237126"/>
            <a:ext cx="2407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Doha Metro - Gold line</a:t>
            </a:r>
          </a:p>
          <a:p>
            <a:r>
              <a:rPr lang="en-US" dirty="0"/>
              <a:t>Client: </a:t>
            </a:r>
            <a:r>
              <a:rPr lang="en-US" dirty="0" err="1"/>
              <a:t>Aktor</a:t>
            </a:r>
            <a:r>
              <a:rPr lang="en-US" dirty="0"/>
              <a:t> Qatar</a:t>
            </a:r>
            <a:br>
              <a:rPr lang="en-US" dirty="0"/>
            </a:br>
            <a:r>
              <a:rPr lang="en-US" dirty="0"/>
              <a:t>45MT Excavator</a:t>
            </a:r>
          </a:p>
          <a:p>
            <a:r>
              <a:rPr lang="en-US" dirty="0"/>
              <a:t>Hamad port to Piraeus, Greece</a:t>
            </a:r>
            <a:br>
              <a:rPr lang="en-US" dirty="0"/>
            </a:br>
            <a:r>
              <a:rPr lang="en-US" dirty="0"/>
              <a:t>RORO Vessel</a:t>
            </a:r>
            <a:endParaRPr lang="en-IN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0054426-986D-4FCB-9D99-96CA6CCDAF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0" y="2075845"/>
            <a:ext cx="4006370" cy="4114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689C73F-6DAB-46ED-A0F7-D199F842CB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1338" r="4071" b="4642"/>
          <a:stretch/>
        </p:blipFill>
        <p:spPr>
          <a:xfrm>
            <a:off x="7596336" y="111451"/>
            <a:ext cx="93543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7009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223</Words>
  <Application>Microsoft Office PowerPoint</Application>
  <PresentationFormat>Προβολή στην οθόνη (4:3)</PresentationFormat>
  <Paragraphs>51</Paragraphs>
  <Slides>11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Georgia</vt:lpstr>
      <vt:lpstr>Wingdings</vt:lpstr>
      <vt:lpstr>Θέμα του Office</vt:lpstr>
      <vt:lpstr>QATAR</vt:lpstr>
      <vt:lpstr>Παρουσίαση του PowerPoint</vt:lpstr>
      <vt:lpstr>Παρουσίαση του PowerPoint</vt:lpstr>
      <vt:lpstr>Project Logistics Chemical Logistics NVOCC Container Trading Warehousing Transportation Chiller/Freezer Trucks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Umm Alhoul Power Plant - Handled 18x3.7x4 meter/ 42MT CO2 tank from Hamad Port to client site.</vt:lpstr>
      <vt:lpstr>JSL Global Project Video: https://www.jsl-global.net/project-video/ JSL Global List of Projects:  https://www.jsl-global.net/wp-content/uploads/2020/04/JSL-Global-Qatar-Project-Logistics-Experience.pdf JSL Global Summary of Projects: https://www.jsl-global.net/wp-content/uploads/2020/04/JSL-Global_Project-Experience-2020.pdf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Profile THLG member since 2006</dc:title>
  <dc:creator>user</dc:creator>
  <cp:lastModifiedBy>userd</cp:lastModifiedBy>
  <cp:revision>73</cp:revision>
  <cp:lastPrinted>2018-03-23T12:48:57Z</cp:lastPrinted>
  <dcterms:created xsi:type="dcterms:W3CDTF">2017-11-25T11:32:26Z</dcterms:created>
  <dcterms:modified xsi:type="dcterms:W3CDTF">2020-06-16T13:49:53Z</dcterms:modified>
</cp:coreProperties>
</file>