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17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3884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ibechini@es.dcsfreight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dcsspai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sta-logistik-grupo/" TargetMode="External"/><Relationship Id="rId13" Type="http://schemas.microsoft.com/office/2007/relationships/hdphoto" Target="../media/hdphoto1.wdp"/><Relationship Id="rId18" Type="http://schemas.openxmlformats.org/officeDocument/2006/relationships/hyperlink" Target="http://www.alggrupo.com/en/Projects/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25.jpg"/><Relationship Id="rId7" Type="http://schemas.openxmlformats.org/officeDocument/2006/relationships/hyperlink" Target="http://www.alggrupo.com/en/Projects/2017/169/Shell_halves_Shipment_for_USA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alggrupo.com/default.asp?idIdioma=en&amp;idSeccion=proyectos&amp;id1=2017&amp;id2=171&amp;aux=english" TargetMode="External"/><Relationship Id="rId20" Type="http://schemas.openxmlformats.org/officeDocument/2006/relationships/hyperlink" Target="https://easycargonetwork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4l7PRTWduk" TargetMode="External"/><Relationship Id="rId11" Type="http://schemas.openxmlformats.org/officeDocument/2006/relationships/hyperlink" Target="http://www.alggrupo.com/en/Projects/2017/170/Steel_Plates_for_a_refinery_in_Iran/" TargetMode="External"/><Relationship Id="rId24" Type="http://schemas.openxmlformats.org/officeDocument/2006/relationships/image" Target="../media/image27.jpeg"/><Relationship Id="rId5" Type="http://schemas.openxmlformats.org/officeDocument/2006/relationships/hyperlink" Target="http://www.alggrupo.com/en/Projects/2018/175/Transport_of_a_Turbine_for_Liquefied_Gas_Plant_in_Russia/" TargetMode="External"/><Relationship Id="rId15" Type="http://schemas.openxmlformats.org/officeDocument/2006/relationships/image" Target="../media/image22.jpeg"/><Relationship Id="rId23" Type="http://schemas.openxmlformats.org/officeDocument/2006/relationships/image" Target="../media/image26.png"/><Relationship Id="rId10" Type="http://schemas.openxmlformats.org/officeDocument/2006/relationships/hyperlink" Target="https://youtu.be/gSRmMcMAfzY" TargetMode="External"/><Relationship Id="rId19" Type="http://schemas.openxmlformats.org/officeDocument/2006/relationships/image" Target="../media/image24.jpg"/><Relationship Id="rId4" Type="http://schemas.openxmlformats.org/officeDocument/2006/relationships/hyperlink" Target="https://youtu.be/gzgrjlXit4Y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1.jpeg"/><Relationship Id="rId22" Type="http://schemas.openxmlformats.org/officeDocument/2006/relationships/hyperlink" Target="https://atlas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43834"/>
              </p:ext>
            </p:extLst>
          </p:nvPr>
        </p:nvGraphicFramePr>
        <p:xfrm>
          <a:off x="3100096" y="153164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DEL CORONA &amp; SCARDIGLI S.L.U.</a:t>
                      </a:r>
                      <a:endParaRPr lang="el-G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32294"/>
              </p:ext>
            </p:extLst>
          </p:nvPr>
        </p:nvGraphicFramePr>
        <p:xfrm>
          <a:off x="3131840" y="2426117"/>
          <a:ext cx="5936400" cy="1920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133383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Franco Ribechini / Project Director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+34 932 697 031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M:+34 618 056 940</a:t>
                      </a:r>
                    </a:p>
                    <a:p>
                      <a:pPr algn="l"/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35149"/>
              </p:ext>
            </p:extLst>
          </p:nvPr>
        </p:nvGraphicFramePr>
        <p:xfrm>
          <a:off x="3141413" y="3629588"/>
          <a:ext cx="5936400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fribechini@es.dcsfreight.com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94205"/>
              </p:ext>
            </p:extLst>
          </p:nvPr>
        </p:nvGraphicFramePr>
        <p:xfrm>
          <a:off x="3207600" y="6354000"/>
          <a:ext cx="5936400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hlinkClick r:id="rId4"/>
                        </a:rPr>
                        <a:t>www.dcsspain.com</a:t>
                      </a:r>
                      <a:endParaRPr lang="en-US" sz="2400" dirty="0">
                        <a:effectLst/>
                      </a:endParaRPr>
                    </a:p>
                    <a:p>
                      <a:pPr algn="l"/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DAB58C-971F-4B36-9A43-720C257E6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69" y="174312"/>
            <a:ext cx="277392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85597"/>
              </p:ext>
            </p:extLst>
          </p:nvPr>
        </p:nvGraphicFramePr>
        <p:xfrm>
          <a:off x="3207600" y="1530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Forwarders / Chartering / Ship Agents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25752"/>
              </p:ext>
            </p:extLst>
          </p:nvPr>
        </p:nvGraphicFramePr>
        <p:xfrm>
          <a:off x="3187976" y="2274510"/>
          <a:ext cx="5936400" cy="301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2398874"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Renewable Energies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Petrochemical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Oil &amp; Gas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Mining &amp; Cement Plants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Rolling Stock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Chemical plants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Nuclear Power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40486"/>
              </p:ext>
            </p:extLst>
          </p:nvPr>
        </p:nvGraphicFramePr>
        <p:xfrm>
          <a:off x="3207600" y="6336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5 - Spain </a:t>
                      </a: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 1 – Algeria (commercial office)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43905"/>
              </p:ext>
            </p:extLst>
          </p:nvPr>
        </p:nvGraphicFramePr>
        <p:xfrm>
          <a:off x="3207600" y="5420072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Spain, </a:t>
                      </a: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Portugal, Algeria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4" name="Τίτλος 1">
            <a:extLst>
              <a:ext uri="{FF2B5EF4-FFF2-40B4-BE49-F238E27FC236}">
                <a16:creationId xmlns:a16="http://schemas.microsoft.com/office/drawing/2014/main" id="{3DFAD35F-4DD3-417D-807C-23066EB9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61B5E5-3E31-43E9-8975-03DBB545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78" y="170789"/>
            <a:ext cx="277392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0"/>
            <a:ext cx="9144000" cy="6845046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1D25594A-89DF-4630-8A66-C2781AD97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49A146C-CC2F-432E-8528-F5887DF71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99292"/>
            <a:ext cx="1565729" cy="782036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E977709-BAC5-44BA-BF07-986CF207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07775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DC5E7C-59D0-4CBE-AA47-C0001D875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40446"/>
            <a:ext cx="1438275" cy="5524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43A1F0D-ADA9-4525-848A-B4417D564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28020"/>
            <a:ext cx="1438275" cy="723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F7C6D2-C597-435A-AD9B-95F35C85E7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1704791" cy="7544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A28DC9-2056-471A-9474-E6149E6B9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99" y="5373216"/>
            <a:ext cx="1212873" cy="12128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EC55A2-A920-4D2A-8F0B-3CFF6359C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02409"/>
            <a:ext cx="962025" cy="609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C930C4C-C0E8-466F-806A-ACEA1A5B4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3" y="1484784"/>
            <a:ext cx="1438275" cy="1438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9028AD-CF45-4457-8A24-FD4FB29B4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3" y="1844824"/>
            <a:ext cx="2324385" cy="7515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0A4201-00E0-46C8-B465-BE1C9A233A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98" y="2780928"/>
            <a:ext cx="2053294" cy="1143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D708BDF-3957-4B6B-A7F9-876E879D94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82" y="5517232"/>
            <a:ext cx="1808512" cy="8670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425C136-2289-4B47-93F2-8F74470714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59018"/>
            <a:ext cx="2378769" cy="6231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3B0756-134C-4978-B335-6B7916DBA3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0080" y="162609"/>
            <a:ext cx="277392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03771"/>
              </p:ext>
            </p:extLst>
          </p:nvPr>
        </p:nvGraphicFramePr>
        <p:xfrm>
          <a:off x="3203848" y="1512000"/>
          <a:ext cx="5940152" cy="5212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40152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Turnkey: Project logistic concept analysis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Technical route and infrastructure survey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Vessel and Aircraft Chartering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Shipbrokers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 handling operations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Abnormal road transport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Warehousing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Special packaging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L/S/D services</a:t>
                      </a:r>
                    </a:p>
                    <a:p>
                      <a:pPr algn="l"/>
                      <a:r>
                        <a:rPr lang="en-GB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Operations survey reports</a:t>
                      </a:r>
                      <a:endParaRPr lang="en-GB" sz="2400" b="0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Sea, Air and Rail Freight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Customs clearance service, AEO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Fiscal customs consultancy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Domestic and Worldwide insurance coverage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8" name="Τίτλος 1">
            <a:extLst>
              <a:ext uri="{FF2B5EF4-FFF2-40B4-BE49-F238E27FC236}">
                <a16:creationId xmlns:a16="http://schemas.microsoft.com/office/drawing/2014/main" id="{13808C9F-2E1F-43EF-BDEE-F9A53D1AC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58E499-4119-46AA-B526-A25B63CD2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80" y="164542"/>
            <a:ext cx="277392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3" name="Ορθογώνιο 22">
            <a:hlinkClick r:id="rId4"/>
            <a:extLst>
              <a:ext uri="{FF2B5EF4-FFF2-40B4-BE49-F238E27FC236}">
                <a16:creationId xmlns:a16="http://schemas.microsoft.com/office/drawing/2014/main" id="{655A9DD4-F290-4AAD-AC83-1A16902C0D74}"/>
              </a:ext>
            </a:extLst>
          </p:cNvPr>
          <p:cNvSpPr/>
          <p:nvPr/>
        </p:nvSpPr>
        <p:spPr>
          <a:xfrm>
            <a:off x="44550" y="3063443"/>
            <a:ext cx="15121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5"/>
              </a:rPr>
              <a:t>Oil &amp; Gas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4" name="Ορθογώνιο 23">
            <a:hlinkClick r:id="rId6"/>
            <a:extLst>
              <a:ext uri="{FF2B5EF4-FFF2-40B4-BE49-F238E27FC236}">
                <a16:creationId xmlns:a16="http://schemas.microsoft.com/office/drawing/2014/main" id="{A40B9C54-F404-4F60-96A3-44F83C0D06F1}"/>
              </a:ext>
            </a:extLst>
          </p:cNvPr>
          <p:cNvSpPr/>
          <p:nvPr/>
        </p:nvSpPr>
        <p:spPr>
          <a:xfrm>
            <a:off x="1556718" y="306344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7"/>
              </a:rPr>
              <a:t>Project Cargo Expertise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6336336" y="220242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9" name="Εικόνα 8">
            <a:hlinkClick r:id="rId8"/>
            <a:extLst>
              <a:ext uri="{FF2B5EF4-FFF2-40B4-BE49-F238E27FC236}">
                <a16:creationId xmlns:a16="http://schemas.microsoft.com/office/drawing/2014/main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72" y="2695141"/>
            <a:ext cx="435272" cy="39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07FEC27-4E1A-4FC7-A2FD-D1A1657FEA31}"/>
              </a:ext>
            </a:extLst>
          </p:cNvPr>
          <p:cNvSpPr txBox="1"/>
          <p:nvPr/>
        </p:nvSpPr>
        <p:spPr>
          <a:xfrm>
            <a:off x="170634" y="3645450"/>
            <a:ext cx="324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Read all about our projects: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10"/>
            <a:extLst>
              <a:ext uri="{FF2B5EF4-FFF2-40B4-BE49-F238E27FC236}">
                <a16:creationId xmlns:a16="http://schemas.microsoft.com/office/drawing/2014/main" id="{BC78FC09-C99D-41CB-B8D2-205340828FC3}"/>
              </a:ext>
            </a:extLst>
          </p:cNvPr>
          <p:cNvSpPr/>
          <p:nvPr/>
        </p:nvSpPr>
        <p:spPr>
          <a:xfrm>
            <a:off x="3094753" y="3062203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11"/>
              </a:rPr>
              <a:t>Petrochemical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22" name="Εικόνα 21">
            <a:hlinkClick r:id="rId11"/>
            <a:extLst>
              <a:ext uri="{FF2B5EF4-FFF2-40B4-BE49-F238E27FC236}">
                <a16:creationId xmlns:a16="http://schemas.microsoft.com/office/drawing/2014/main" id="{CFFCF2CE-9ABC-41C9-A8A5-7669A38357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4" t="2451" r="8478" b="8540"/>
          <a:stretch/>
        </p:blipFill>
        <p:spPr>
          <a:xfrm>
            <a:off x="3218531" y="2209776"/>
            <a:ext cx="1353469" cy="823739"/>
          </a:xfrm>
          <a:prstGeom prst="rect">
            <a:avLst/>
          </a:prstGeom>
        </p:spPr>
      </p:pic>
      <p:pic>
        <p:nvPicPr>
          <p:cNvPr id="27" name="Εικόνα 26">
            <a:hlinkClick r:id="rId5"/>
            <a:extLst>
              <a:ext uri="{FF2B5EF4-FFF2-40B4-BE49-F238E27FC236}">
                <a16:creationId xmlns:a16="http://schemas.microsoft.com/office/drawing/2014/main" id="{9DF0C802-FAEE-4652-8FAB-563596A238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8" y="2203763"/>
            <a:ext cx="1107152" cy="829756"/>
          </a:xfrm>
          <a:prstGeom prst="rect">
            <a:avLst/>
          </a:prstGeom>
        </p:spPr>
      </p:pic>
      <p:pic>
        <p:nvPicPr>
          <p:cNvPr id="29" name="Εικόνα 28">
            <a:hlinkClick r:id="rId7"/>
            <a:extLst>
              <a:ext uri="{FF2B5EF4-FFF2-40B4-BE49-F238E27FC236}">
                <a16:creationId xmlns:a16="http://schemas.microsoft.com/office/drawing/2014/main" id="{6AB52E36-2DB4-472D-8FF7-5058062C3E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30824" r="13765" b="8410"/>
          <a:stretch/>
        </p:blipFill>
        <p:spPr>
          <a:xfrm>
            <a:off x="1652022" y="2209776"/>
            <a:ext cx="1313808" cy="823743"/>
          </a:xfrm>
          <a:prstGeom prst="rect">
            <a:avLst/>
          </a:prstGeom>
        </p:spPr>
      </p:pic>
      <p:sp>
        <p:nvSpPr>
          <p:cNvPr id="30" name="Ορθογώνιο 24">
            <a:hlinkClick r:id="rId10"/>
            <a:extLst>
              <a:ext uri="{FF2B5EF4-FFF2-40B4-BE49-F238E27FC236}">
                <a16:creationId xmlns:a16="http://schemas.microsoft.com/office/drawing/2014/main" id="{EE3EEFB7-181A-48F9-8A85-1F71C62ADB21}"/>
              </a:ext>
            </a:extLst>
          </p:cNvPr>
          <p:cNvSpPr/>
          <p:nvPr/>
        </p:nvSpPr>
        <p:spPr>
          <a:xfrm>
            <a:off x="4636708" y="3059034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16"/>
              </a:rPr>
              <a:t>Cement Plant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31" name="Εικόνα 21">
            <a:hlinkClick r:id="rId16"/>
            <a:extLst>
              <a:ext uri="{FF2B5EF4-FFF2-40B4-BE49-F238E27FC236}">
                <a16:creationId xmlns:a16="http://schemas.microsoft.com/office/drawing/2014/main" id="{4D4603BC-AA5B-4711-ACC8-1E0A88E9B3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27" y="2212661"/>
            <a:ext cx="1108838" cy="829756"/>
          </a:xfrm>
          <a:prstGeom prst="rect">
            <a:avLst/>
          </a:prstGeom>
        </p:spPr>
      </p:pic>
      <p:pic>
        <p:nvPicPr>
          <p:cNvPr id="33" name="Imagen 32">
            <a:hlinkClick r:id="rId18"/>
            <a:extLst>
              <a:ext uri="{FF2B5EF4-FFF2-40B4-BE49-F238E27FC236}">
                <a16:creationId xmlns:a16="http://schemas.microsoft.com/office/drawing/2014/main" id="{CF8534E3-47FC-4275-A9D0-3341599F34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22" y="4245852"/>
            <a:ext cx="4948155" cy="605896"/>
          </a:xfrm>
          <a:prstGeom prst="rect">
            <a:avLst/>
          </a:prstGeom>
        </p:spPr>
      </p:pic>
      <p:sp>
        <p:nvSpPr>
          <p:cNvPr id="50" name="Τίτλος 1">
            <a:extLst>
              <a:ext uri="{FF2B5EF4-FFF2-40B4-BE49-F238E27FC236}">
                <a16:creationId xmlns:a16="http://schemas.microsoft.com/office/drawing/2014/main" id="{561475CF-46B2-4EC6-8EB5-B28F171D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AutoShape 15" descr="eurteam">
            <a:hlinkClick r:id="rId20"/>
            <a:extLst>
              <a:ext uri="{FF2B5EF4-FFF2-40B4-BE49-F238E27FC236}">
                <a16:creationId xmlns:a16="http://schemas.microsoft.com/office/drawing/2014/main" id="{77CDEF9A-0463-40D5-A71A-E265CD005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6285" y="5799697"/>
            <a:ext cx="647763" cy="647762"/>
          </a:xfrm>
          <a:prstGeom prst="roundRect">
            <a:avLst>
              <a:gd name="adj" fmla="val 16667"/>
            </a:avLst>
          </a:prstGeom>
          <a:blipFill>
            <a:blip r:embed="rId21"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37">
            <a:hlinkClick r:id="rId22"/>
            <a:extLst>
              <a:ext uri="{FF2B5EF4-FFF2-40B4-BE49-F238E27FC236}">
                <a16:creationId xmlns:a16="http://schemas.microsoft.com/office/drawing/2014/main" id="{32F407F6-034E-4934-85DA-1714C49B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649" y="5768006"/>
            <a:ext cx="648063" cy="648062"/>
          </a:xfrm>
          <a:prstGeom prst="roundRect">
            <a:avLst>
              <a:gd name="adj" fmla="val 16667"/>
            </a:avLst>
          </a:prstGeom>
          <a:blipFill>
            <a:blip r:embed="rId23"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Εικόνα 3">
            <a:extLst>
              <a:ext uri="{FF2B5EF4-FFF2-40B4-BE49-F238E27FC236}">
                <a16:creationId xmlns:a16="http://schemas.microsoft.com/office/drawing/2014/main" id="{BB76DFD2-C232-467E-9715-B185C068D162}"/>
              </a:ext>
            </a:extLst>
          </p:cNvPr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7"/>
          <a:stretch/>
        </p:blipFill>
        <p:spPr bwMode="auto">
          <a:xfrm>
            <a:off x="6364430" y="189931"/>
            <a:ext cx="277622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192</Words>
  <Application>Microsoft Office PowerPoint</Application>
  <PresentationFormat>On-screen Show 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SPAIN THLG member since 1992</vt:lpstr>
      <vt:lpstr>SPAIN THLG member since 1992</vt:lpstr>
      <vt:lpstr>SPAIN THLG member since 1992</vt:lpstr>
      <vt:lpstr>SPAIN THLG member since 1992</vt:lpstr>
      <vt:lpstr>SPAIN THLG member since 1992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HUB LOGISTICS S.A.</cp:lastModifiedBy>
  <cp:revision>121</cp:revision>
  <cp:lastPrinted>2018-03-23T12:48:57Z</cp:lastPrinted>
  <dcterms:created xsi:type="dcterms:W3CDTF">2017-11-25T11:32:26Z</dcterms:created>
  <dcterms:modified xsi:type="dcterms:W3CDTF">2021-06-22T12:55:39Z</dcterms:modified>
</cp:coreProperties>
</file>